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notesSlides/notesSlide23.xml" ContentType="application/vnd.openxmlformats-officedocument.presentationml.notesSlide+xml"/>
  <Override PartName="/ppt/tags/tag6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5"/>
  </p:notesMasterIdLst>
  <p:handoutMasterIdLst>
    <p:handoutMasterId r:id="rId46"/>
  </p:handoutMasterIdLst>
  <p:sldIdLst>
    <p:sldId id="257" r:id="rId2"/>
    <p:sldId id="261" r:id="rId3"/>
    <p:sldId id="262" r:id="rId4"/>
    <p:sldId id="265" r:id="rId5"/>
    <p:sldId id="284" r:id="rId6"/>
    <p:sldId id="267" r:id="rId7"/>
    <p:sldId id="296" r:id="rId8"/>
    <p:sldId id="298" r:id="rId9"/>
    <p:sldId id="311" r:id="rId10"/>
    <p:sldId id="308" r:id="rId11"/>
    <p:sldId id="295" r:id="rId12"/>
    <p:sldId id="266" r:id="rId13"/>
    <p:sldId id="276" r:id="rId14"/>
    <p:sldId id="275" r:id="rId15"/>
    <p:sldId id="268" r:id="rId16"/>
    <p:sldId id="269" r:id="rId17"/>
    <p:sldId id="273" r:id="rId18"/>
    <p:sldId id="299" r:id="rId19"/>
    <p:sldId id="310" r:id="rId20"/>
    <p:sldId id="271" r:id="rId21"/>
    <p:sldId id="286" r:id="rId22"/>
    <p:sldId id="309" r:id="rId23"/>
    <p:sldId id="301" r:id="rId24"/>
    <p:sldId id="285" r:id="rId25"/>
    <p:sldId id="302" r:id="rId26"/>
    <p:sldId id="303" r:id="rId27"/>
    <p:sldId id="289" r:id="rId28"/>
    <p:sldId id="287" r:id="rId29"/>
    <p:sldId id="305" r:id="rId30"/>
    <p:sldId id="306" r:id="rId31"/>
    <p:sldId id="307" r:id="rId32"/>
    <p:sldId id="304" r:id="rId33"/>
    <p:sldId id="312" r:id="rId34"/>
    <p:sldId id="291" r:id="rId35"/>
    <p:sldId id="288" r:id="rId36"/>
    <p:sldId id="293" r:id="rId37"/>
    <p:sldId id="292" r:id="rId38"/>
    <p:sldId id="300" r:id="rId39"/>
    <p:sldId id="260" r:id="rId40"/>
    <p:sldId id="283" r:id="rId41"/>
    <p:sldId id="280" r:id="rId42"/>
    <p:sldId id="279" r:id="rId43"/>
    <p:sldId id="281" r:id="rId44"/>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3FFFD-C098-4740-BA83-AF7494E26753}">
          <p14:sldIdLst>
            <p14:sldId id="257"/>
            <p14:sldId id="261"/>
            <p14:sldId id="262"/>
          </p14:sldIdLst>
        </p14:section>
        <p14:section name="Poincare/Tangles" id="{CBA75B26-9A0C-41DC-AD40-8109AFD62EBF}">
          <p14:sldIdLst>
            <p14:sldId id="265"/>
            <p14:sldId id="284"/>
            <p14:sldId id="267"/>
            <p14:sldId id="296"/>
            <p14:sldId id="298"/>
            <p14:sldId id="311"/>
            <p14:sldId id="308"/>
            <p14:sldId id="295"/>
          </p14:sldIdLst>
        </p14:section>
        <p14:section name="ToyBox" id="{C5D53E5E-22ED-49B9-93C3-990FEE822451}">
          <p14:sldIdLst>
            <p14:sldId id="266"/>
            <p14:sldId id="276"/>
            <p14:sldId id="275"/>
            <p14:sldId id="268"/>
            <p14:sldId id="269"/>
          </p14:sldIdLst>
        </p14:section>
        <p14:section name="Clinics" id="{0712A139-6389-4DD6-A429-46F3098D5004}">
          <p14:sldIdLst>
            <p14:sldId id="273"/>
            <p14:sldId id="299"/>
            <p14:sldId id="310"/>
          </p14:sldIdLst>
        </p14:section>
        <p14:section name="Turnstile" id="{43F1A367-8AF4-470C-AE4F-3CA43EA8B9F4}">
          <p14:sldIdLst>
            <p14:sldId id="271"/>
            <p14:sldId id="286"/>
            <p14:sldId id="309"/>
            <p14:sldId id="301"/>
            <p14:sldId id="285"/>
            <p14:sldId id="302"/>
            <p14:sldId id="303"/>
          </p14:sldIdLst>
        </p14:section>
        <p14:section name="quasrs" id="{B2A00093-7B73-445F-82F6-030D9703801D}">
          <p14:sldIdLst>
            <p14:sldId id="289"/>
            <p14:sldId id="287"/>
            <p14:sldId id="305"/>
            <p14:sldId id="306"/>
            <p14:sldId id="307"/>
            <p14:sldId id="304"/>
            <p14:sldId id="312"/>
            <p14:sldId id="291"/>
          </p14:sldIdLst>
        </p14:section>
        <p14:section name="Conclusion" id="{C54ECD32-35D6-4281-97A1-0756074ADEC3}">
          <p14:sldIdLst>
            <p14:sldId id="288"/>
            <p14:sldId id="293"/>
          </p14:sldIdLst>
        </p14:section>
        <p14:section name="Additionnals" id="{11C9E76A-4918-4057-9D1D-6F5DA0FCEFEF}">
          <p14:sldIdLst>
            <p14:sldId id="292"/>
            <p14:sldId id="300"/>
            <p14:sldId id="260"/>
            <p14:sldId id="283"/>
            <p14:sldId id="280"/>
            <p14:sldId id="279"/>
            <p14:sldId id="281"/>
          </p14:sldIdLst>
        </p14:section>
      </p14:sectionLst>
    </p:ext>
    <p:ext uri="{EFAFB233-063F-42B5-8137-9DF3F51BA10A}">
      <p15:sldGuideLst xmlns:p15="http://schemas.microsoft.com/office/powerpoint/2012/main">
        <p15:guide id="1" orient="horz" pos="1597"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90" userDrawn="1">
          <p15:clr>
            <a:srgbClr val="A4A3A4"/>
          </p15:clr>
        </p15:guide>
        <p15:guide id="2" pos="2160" userDrawn="1">
          <p15:clr>
            <a:srgbClr val="A4A3A4"/>
          </p15:clr>
        </p15:guide>
        <p15:guide id="3" orient="horz" pos="373" userDrawn="1">
          <p15:clr>
            <a:srgbClr val="A4A3A4"/>
          </p15:clr>
        </p15:guide>
        <p15:guide id="4" pos="136" userDrawn="1">
          <p15:clr>
            <a:srgbClr val="A4A3A4"/>
          </p15:clr>
        </p15:guide>
        <p15:guide id="5" pos="419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EAF0D8"/>
    <a:srgbClr val="00677B"/>
    <a:srgbClr val="070707"/>
    <a:srgbClr val="BFD730"/>
    <a:srgbClr val="4B8FCC"/>
    <a:srgbClr val="5C2D91"/>
    <a:srgbClr val="F1F7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74" autoAdjust="0"/>
    <p:restoredTop sz="78205" autoAdjust="0"/>
  </p:normalViewPr>
  <p:slideViewPr>
    <p:cSldViewPr snapToGrid="0" snapToObjects="1" showGuides="1">
      <p:cViewPr>
        <p:scale>
          <a:sx n="62" d="100"/>
          <a:sy n="62" d="100"/>
        </p:scale>
        <p:origin x="1040" y="220"/>
      </p:cViewPr>
      <p:guideLst>
        <p:guide orient="horz" pos="1597"/>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56" d="100"/>
          <a:sy n="56" d="100"/>
        </p:scale>
        <p:origin x="2588" y="44"/>
      </p:cViewPr>
      <p:guideLst>
        <p:guide orient="horz" pos="2890"/>
        <p:guide pos="2160"/>
        <p:guide orient="horz" pos="373"/>
        <p:guide pos="136"/>
        <p:guide pos="419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latin typeface="Arial" panose="020B0604020202020204" pitchFamily="34" charset="0"/>
              </a:rPr>
              <a:t>CWGM NRD JA </a:t>
            </a: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65E91-54C5-BF47-91BF-2E2A520F920D}" type="datetime1">
              <a:rPr lang="fr-CH" smtClean="0">
                <a:latin typeface="Arial" panose="020B0604020202020204" pitchFamily="34" charset="0"/>
              </a:rPr>
              <a:t>17.06.2024</a:t>
            </a:fld>
            <a:endParaRPr lang="fr-CH">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CH">
                <a:latin typeface="Arial" panose="020B0604020202020204" pitchFamily="34" charset="0"/>
              </a:rPr>
              <a:t>Ludovic Rais</a:t>
            </a: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r>
              <a:rPr lang="fr-FR"/>
              <a:t>CWGM NRD JA </a:t>
            </a: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701F3EA-C8BD-D544-8519-665215575D25}" type="datetime1">
              <a:rPr lang="fr-CH" smtClean="0"/>
              <a:t>17.06.2024</a:t>
            </a:fld>
            <a:endParaRPr lang="fr-FR"/>
          </a:p>
        </p:txBody>
      </p:sp>
      <p:sp>
        <p:nvSpPr>
          <p:cNvPr id="4" name="Espace réservé de l'image des diapositives 3"/>
          <p:cNvSpPr>
            <a:spLocks noGrp="1" noRot="1" noChangeAspect="1"/>
          </p:cNvSpPr>
          <p:nvPr>
            <p:ph type="sldImg" idx="2"/>
          </p:nvPr>
        </p:nvSpPr>
        <p:spPr>
          <a:xfrm>
            <a:off x="210518" y="619273"/>
            <a:ext cx="6436964" cy="3620792"/>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10518" y="4400549"/>
            <a:ext cx="6436964" cy="4201009"/>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fr-FR"/>
              <a:t>Ludovic Rais</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4CF50783-AAED-1941-8BCC-9F6140F0A6B1}" type="slidenum">
              <a:rPr lang="fr-FR" smtClean="0"/>
              <a:pPr/>
              <a:t>1</a:t>
            </a:fld>
            <a:endParaRPr lang="fr-FR"/>
          </a:p>
        </p:txBody>
      </p:sp>
    </p:spTree>
    <p:extLst>
      <p:ext uri="{BB962C8B-B14F-4D97-AF65-F5344CB8AC3E}">
        <p14:creationId xmlns:p14="http://schemas.microsoft.com/office/powerpoint/2010/main" val="1923627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See the relation to the Lyapunov exponents.</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11</a:t>
            </a:fld>
            <a:endParaRPr lang="fr-FR"/>
          </a:p>
        </p:txBody>
      </p:sp>
    </p:spTree>
    <p:extLst>
      <p:ext uri="{BB962C8B-B14F-4D97-AF65-F5344CB8AC3E}">
        <p14:creationId xmlns:p14="http://schemas.microsoft.com/office/powerpoint/2010/main" val="1015877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12</a:t>
            </a:fld>
            <a:endParaRPr lang="fr-FR"/>
          </a:p>
        </p:txBody>
      </p:sp>
    </p:spTree>
    <p:extLst>
      <p:ext uri="{BB962C8B-B14F-4D97-AF65-F5344CB8AC3E}">
        <p14:creationId xmlns:p14="http://schemas.microsoft.com/office/powerpoint/2010/main" val="1307060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Here note that rho and theta are the simple poloidal coordinate in the plane and not the straight field line, thus m and n are not directly the mode perturbation. However Chaos appears faster, which is a desired feature</a:t>
            </a:r>
          </a:p>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14</a:t>
            </a:fld>
            <a:endParaRPr lang="fr-FR"/>
          </a:p>
        </p:txBody>
      </p:sp>
    </p:spTree>
    <p:extLst>
      <p:ext uri="{BB962C8B-B14F-4D97-AF65-F5344CB8AC3E}">
        <p14:creationId xmlns:p14="http://schemas.microsoft.com/office/powerpoint/2010/main" val="999210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The </a:t>
            </a:r>
            <a:r>
              <a:rPr lang="fr-CH" err="1"/>
              <a:t>closer</a:t>
            </a:r>
            <a:r>
              <a:rPr lang="fr-CH"/>
              <a:t> </a:t>
            </a:r>
            <a:r>
              <a:rPr lang="fr-CH" err="1"/>
              <a:t>you</a:t>
            </a:r>
            <a:r>
              <a:rPr lang="fr-CH"/>
              <a:t> are to the </a:t>
            </a:r>
            <a:r>
              <a:rPr lang="fr-CH" err="1"/>
              <a:t>fixed</a:t>
            </a:r>
            <a:r>
              <a:rPr lang="fr-CH"/>
              <a:t> point the , </a:t>
            </a:r>
            <a:r>
              <a:rPr lang="fr-CH" err="1"/>
              <a:t>why</a:t>
            </a:r>
            <a:r>
              <a:rPr lang="fr-CH"/>
              <a:t> </a:t>
            </a:r>
            <a:r>
              <a:rPr lang="fr-CH" err="1"/>
              <a:t>exactly</a:t>
            </a:r>
            <a:r>
              <a:rPr lang="fr-CH"/>
              <a:t> </a:t>
            </a:r>
            <a:r>
              <a:rPr lang="fr-CH" err="1"/>
              <a:t>we</a:t>
            </a:r>
            <a:r>
              <a:rPr lang="fr-CH"/>
              <a:t> have </a:t>
            </a:r>
            <a:r>
              <a:rPr lang="fr-CH" err="1"/>
              <a:t>this</a:t>
            </a:r>
            <a:r>
              <a:rPr lang="fr-CH"/>
              <a:t> </a:t>
            </a:r>
            <a:r>
              <a:rPr lang="fr-CH" err="1"/>
              <a:t>behaviour</a:t>
            </a:r>
            <a:r>
              <a:rPr lang="fr-CH"/>
              <a:t> change and </a:t>
            </a:r>
            <a:r>
              <a:rPr lang="fr-CH" err="1"/>
              <a:t>we</a:t>
            </a:r>
            <a:r>
              <a:rPr lang="fr-CH"/>
              <a:t> </a:t>
            </a:r>
            <a:r>
              <a:rPr lang="fr-CH" err="1"/>
              <a:t>need</a:t>
            </a:r>
            <a:r>
              <a:rPr lang="fr-CH"/>
              <a:t> </a:t>
            </a:r>
            <a:r>
              <a:rPr lang="fr-CH" err="1"/>
              <a:t>even</a:t>
            </a:r>
            <a:r>
              <a:rPr lang="fr-CH"/>
              <a:t> </a:t>
            </a:r>
            <a:r>
              <a:rPr lang="fr-CH" err="1"/>
              <a:t>spacing</a:t>
            </a:r>
            <a:r>
              <a:rPr lang="fr-CH"/>
              <a:t> in </a:t>
            </a:r>
            <a:r>
              <a:rPr lang="fr-CH" err="1"/>
              <a:t>exponential</a:t>
            </a:r>
            <a:r>
              <a:rPr lang="fr-CH"/>
              <a:t> </a:t>
            </a:r>
            <a:r>
              <a:rPr lang="fr-CH" err="1"/>
              <a:t>space</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16</a:t>
            </a:fld>
            <a:endParaRPr lang="fr-FR"/>
          </a:p>
        </p:txBody>
      </p:sp>
    </p:spTree>
    <p:extLst>
      <p:ext uri="{BB962C8B-B14F-4D97-AF65-F5344CB8AC3E}">
        <p14:creationId xmlns:p14="http://schemas.microsoft.com/office/powerpoint/2010/main" val="17498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17</a:t>
            </a:fld>
            <a:endParaRPr lang="fr-FR"/>
          </a:p>
        </p:txBody>
      </p:sp>
    </p:spTree>
    <p:extLst>
      <p:ext uri="{BB962C8B-B14F-4D97-AF65-F5344CB8AC3E}">
        <p14:creationId xmlns:p14="http://schemas.microsoft.com/office/powerpoint/2010/main" val="45686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Can be difficult, for random field you don’t know a priori  the number of intersection</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19</a:t>
            </a:fld>
            <a:endParaRPr lang="fr-FR"/>
          </a:p>
        </p:txBody>
      </p:sp>
    </p:spTree>
    <p:extLst>
      <p:ext uri="{BB962C8B-B14F-4D97-AF65-F5344CB8AC3E}">
        <p14:creationId xmlns:p14="http://schemas.microsoft.com/office/powerpoint/2010/main" val="142887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a:t>Why not directly just one ? For high m it will take a lot of time ? In the end it is a tradeoff of error on the integrator, time and number of points that we can have</a:t>
            </a:r>
          </a:p>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21</a:t>
            </a:fld>
            <a:endParaRPr lang="fr-FR"/>
          </a:p>
        </p:txBody>
      </p:sp>
    </p:spTree>
    <p:extLst>
      <p:ext uri="{BB962C8B-B14F-4D97-AF65-F5344CB8AC3E}">
        <p14:creationId xmlns:p14="http://schemas.microsoft.com/office/powerpoint/2010/main" val="1963458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Instead of finding the difficult curve, integrating one single field line. So to wrap things up, instead of finding these complicated gamma 0 and gamma 2, we have to calculate a dot dl (the action) along only two trajectories. Or in fact as much you have clinic points. It is related to the sum presented in the standard map case as it converges to </a:t>
            </a:r>
          </a:p>
          <a:p>
            <a:endParaRPr lang="fr-CH"/>
          </a:p>
          <a:p>
            <a:r>
              <a:rPr lang="fr-CH"/>
              <a:t>Currently </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22</a:t>
            </a:fld>
            <a:endParaRPr lang="fr-FR"/>
          </a:p>
        </p:txBody>
      </p:sp>
    </p:spTree>
    <p:extLst>
      <p:ext uri="{BB962C8B-B14F-4D97-AF65-F5344CB8AC3E}">
        <p14:creationId xmlns:p14="http://schemas.microsoft.com/office/powerpoint/2010/main" val="866089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24</a:t>
            </a:fld>
            <a:endParaRPr lang="fr-FR"/>
          </a:p>
        </p:txBody>
      </p:sp>
    </p:spTree>
    <p:extLst>
      <p:ext uri="{BB962C8B-B14F-4D97-AF65-F5344CB8AC3E}">
        <p14:creationId xmlns:p14="http://schemas.microsoft.com/office/powerpoint/2010/main" val="881816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Amplitude cannot really be related directly</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25</a:t>
            </a:fld>
            <a:endParaRPr lang="fr-FR"/>
          </a:p>
        </p:txBody>
      </p:sp>
    </p:spTree>
    <p:extLst>
      <p:ext uri="{BB962C8B-B14F-4D97-AF65-F5344CB8AC3E}">
        <p14:creationId xmlns:p14="http://schemas.microsoft.com/office/powerpoint/2010/main" val="1815610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a:t>In a reactor configuration, to withstand</a:t>
            </a:r>
            <a:r>
              <a:rPr lang="en-CH"/>
              <a:t> the h</a:t>
            </a:r>
            <a:r>
              <a:rPr lang="fr-FR"/>
              <a:t>eat</a:t>
            </a:r>
            <a:r>
              <a:rPr lang="en-CH"/>
              <a:t> e</a:t>
            </a:r>
            <a:r>
              <a:rPr lang="fr-FR"/>
              <a:t>xhaust, we need a divertor concept. The edge magnetic structure is important because it has an impact on (could even say impose) the striking pattern on the divertor plates, and thus the heat flux intensity pattern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fr-FR"/>
              <a:t>There are different types of divertor concepts investigated, which have more or less chaos intresicly :</a:t>
            </a:r>
            <a:endParaRPr lang="fr-CH"/>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Island divertor, here on the top right. Create a low order Island. It is sensitive to the iota profile.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Ergodic divertor generate chaos in the edge in a control manner. Note that this has been found to help mitigate ELMs in Tokamk H-mode, maybe if a stellarator H-mode is a thing in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And then you have NRD, some what in between I think. Which i think guys and girls are working, and now much more than I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The point I want to enphazise here, is that for some of ergodic be chaotic and island not for instance, and actually there is a spectrum between no chaos at all and a lot of chaos in the 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a:t>Metric to quantify this chaos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fr-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a:t>
            </a:fld>
            <a:endParaRPr lang="fr-FR"/>
          </a:p>
        </p:txBody>
      </p:sp>
    </p:spTree>
    <p:extLst>
      <p:ext uri="{BB962C8B-B14F-4D97-AF65-F5344CB8AC3E}">
        <p14:creationId xmlns:p14="http://schemas.microsoft.com/office/powerpoint/2010/main" val="97228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a:t>https://quasr.flatironinstitute.org/ I really recommend you to have a look at it if you haven’t already, It is really cool.</a:t>
            </a:r>
            <a:endParaRPr lang="en-CH"/>
          </a:p>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27</a:t>
            </a:fld>
            <a:endParaRPr lang="fr-FR"/>
          </a:p>
        </p:txBody>
      </p:sp>
    </p:spTree>
    <p:extLst>
      <p:ext uri="{BB962C8B-B14F-4D97-AF65-F5344CB8AC3E}">
        <p14:creationId xmlns:p14="http://schemas.microsoft.com/office/powerpoint/2010/main" val="194554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Here we see that there are many small islands in the edge</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28</a:t>
            </a:fld>
            <a:endParaRPr lang="fr-FR"/>
          </a:p>
        </p:txBody>
      </p:sp>
    </p:spTree>
    <p:extLst>
      <p:ext uri="{BB962C8B-B14F-4D97-AF65-F5344CB8AC3E}">
        <p14:creationId xmlns:p14="http://schemas.microsoft.com/office/powerpoint/2010/main" val="16822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m = 12, n = 6</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29</a:t>
            </a:fld>
            <a:endParaRPr lang="fr-FR"/>
          </a:p>
        </p:txBody>
      </p:sp>
    </p:spTree>
    <p:extLst>
      <p:ext uri="{BB962C8B-B14F-4D97-AF65-F5344CB8AC3E}">
        <p14:creationId xmlns:p14="http://schemas.microsoft.com/office/powerpoint/2010/main" val="3207976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Really quick fix that we can do to make the algorithm better, don’t try to map it endlessly but just wait that you are in the linear regime then take a segment joining the two point and evaluate A dot dl !</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31</a:t>
            </a:fld>
            <a:endParaRPr lang="fr-FR"/>
          </a:p>
        </p:txBody>
      </p:sp>
    </p:spTree>
    <p:extLst>
      <p:ext uri="{BB962C8B-B14F-4D97-AF65-F5344CB8AC3E}">
        <p14:creationId xmlns:p14="http://schemas.microsoft.com/office/powerpoint/2010/main" val="78066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32</a:t>
            </a:fld>
            <a:endParaRPr lang="fr-FR"/>
          </a:p>
        </p:txBody>
      </p:sp>
    </p:spTree>
    <p:extLst>
      <p:ext uri="{BB962C8B-B14F-4D97-AF65-F5344CB8AC3E}">
        <p14:creationId xmlns:p14="http://schemas.microsoft.com/office/powerpoint/2010/main" val="2455339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This is a non rigourus proof.</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33</a:t>
            </a:fld>
            <a:endParaRPr lang="fr-FR"/>
          </a:p>
        </p:txBody>
      </p:sp>
    </p:spTree>
    <p:extLst>
      <p:ext uri="{BB962C8B-B14F-4D97-AF65-F5344CB8AC3E}">
        <p14:creationId xmlns:p14="http://schemas.microsoft.com/office/powerpoint/2010/main" val="2849072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34</a:t>
            </a:fld>
            <a:endParaRPr lang="fr-FR"/>
          </a:p>
        </p:txBody>
      </p:sp>
    </p:spTree>
    <p:extLst>
      <p:ext uri="{BB962C8B-B14F-4D97-AF65-F5344CB8AC3E}">
        <p14:creationId xmlns:p14="http://schemas.microsoft.com/office/powerpoint/2010/main" val="3520963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 also realized yesterday that we don’t need to try to have a lot of point, this will make the calculation much better in the case of the quasr configuration with one big island which was creating the chaos. </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35</a:t>
            </a:fld>
            <a:endParaRPr lang="fr-FR"/>
          </a:p>
        </p:txBody>
      </p:sp>
    </p:spTree>
    <p:extLst>
      <p:ext uri="{BB962C8B-B14F-4D97-AF65-F5344CB8AC3E}">
        <p14:creationId xmlns:p14="http://schemas.microsoft.com/office/powerpoint/2010/main" val="1987063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en-CH"/>
              <a:t>Not complicated algorithms overall but a combination of things that need to be used.</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36</a:t>
            </a:fld>
            <a:endParaRPr lang="fr-FR"/>
          </a:p>
        </p:txBody>
      </p:sp>
    </p:spTree>
    <p:extLst>
      <p:ext uri="{BB962C8B-B14F-4D97-AF65-F5344CB8AC3E}">
        <p14:creationId xmlns:p14="http://schemas.microsoft.com/office/powerpoint/2010/main" val="328971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For instance in W7X :</a:t>
            </a:r>
          </a:p>
          <a:p>
            <a:endParaRPr lang="fr-CH"/>
          </a:p>
          <a:p>
            <a:r>
              <a:rPr lang="fr-CH"/>
              <a:t>There is the default configuration with the beautiful 5/5 island chain</a:t>
            </a:r>
          </a:p>
          <a:p>
            <a:endParaRPr lang="fr-CH"/>
          </a:p>
          <a:p>
            <a:r>
              <a:rPr lang="fr-CH"/>
              <a:t>But you can kick it into chaos</a:t>
            </a:r>
          </a:p>
          <a:p>
            <a:endParaRPr lang="fr-CH" sz="1800">
              <a:solidFill>
                <a:srgbClr val="000000"/>
              </a:solidFill>
              <a:effectLst/>
              <a:latin typeface="Calibri" panose="020F0502020204030204" pitchFamily="34" charset="0"/>
              <a:ea typeface="Times New Roman" panose="02020603050405020304" pitchFamily="18" charset="0"/>
            </a:endParaRPr>
          </a:p>
          <a:p>
            <a:r>
              <a:rPr lang="fr-CH" sz="1800">
                <a:solidFill>
                  <a:srgbClr val="000000"/>
                </a:solidFill>
                <a:effectLst/>
                <a:latin typeface="Calibri" panose="020F0502020204030204" pitchFamily="34" charset="0"/>
                <a:ea typeface="Times New Roman" panose="02020603050405020304" pitchFamily="18" charset="0"/>
              </a:rPr>
              <a:t>Looking at a conn</a:t>
            </a:r>
            <a:r>
              <a:rPr lang="fr-CH" sz="1800"/>
              <a:t>ection length plot of the edge ; </a:t>
            </a:r>
            <a:r>
              <a:rPr lang="en-CH" sz="1800">
                <a:solidFill>
                  <a:srgbClr val="000000"/>
                </a:solidFill>
                <a:effectLst/>
                <a:latin typeface="Calibri" panose="020F0502020204030204" pitchFamily="34" charset="0"/>
                <a:ea typeface="Times New Roman" panose="02020603050405020304" pitchFamily="18" charset="0"/>
              </a:rPr>
              <a:t>EMC3</a:t>
            </a:r>
            <a:r>
              <a:rPr lang="fr-CH" sz="1800">
                <a:solidFill>
                  <a:srgbClr val="000000"/>
                </a:solidFill>
                <a:effectLst/>
                <a:latin typeface="Calibri" panose="020F0502020204030204" pitchFamily="34" charset="0"/>
                <a:ea typeface="Times New Roman" panose="02020603050405020304" pitchFamily="18" charset="0"/>
              </a:rPr>
              <a:t> (-lite), </a:t>
            </a:r>
            <a:r>
              <a:rPr lang="fr-CH"/>
              <a:t>I think here it is the minimum connection length between forward and backward tracing.</a:t>
            </a:r>
          </a:p>
          <a:p>
            <a:r>
              <a:rPr lang="fr-CH"/>
              <a:t>We see the interesting edge structure.</a:t>
            </a:r>
          </a:p>
          <a:p>
            <a:endParaRPr lang="fr-CH"/>
          </a:p>
          <a:p>
            <a:r>
              <a:rPr lang="fr-CH"/>
              <a:t>The question is are we able to quantify the Chaos here and maybe explain this intertwined edge structure ?</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3</a:t>
            </a:fld>
            <a:endParaRPr lang="fr-FR"/>
          </a:p>
        </p:txBody>
      </p:sp>
    </p:spTree>
    <p:extLst>
      <p:ext uri="{BB962C8B-B14F-4D97-AF65-F5344CB8AC3E}">
        <p14:creationId xmlns:p14="http://schemas.microsoft.com/office/powerpoint/2010/main" val="203756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In order to go that path, we will first need to go back on some definitions.</a:t>
            </a:r>
          </a:p>
          <a:p>
            <a:endParaRPr lang="fr-CH"/>
          </a:p>
          <a:p>
            <a:r>
              <a:rPr lang="fr-CH"/>
              <a:t>We will define the poincare map that records the intersection with constant phi plane when you follow the magnetic field around in cylindrical coordinates.</a:t>
            </a:r>
          </a:p>
          <a:p>
            <a:endParaRPr lang="fr-CH"/>
          </a:p>
          <a:p>
            <a:r>
              <a:rPr lang="fr-CH"/>
              <a:t>Here need to be careful that B phi is not gong to zero is well defined.</a:t>
            </a:r>
          </a:p>
          <a:p>
            <a:endParaRPr lang="fr-CH"/>
          </a:p>
          <a:p>
            <a:r>
              <a:rPr lang="fr-CH"/>
              <a:t>But actually we can use the field periodicity present in stellarator, the poincare section is identical in phi and phi + T.</a:t>
            </a:r>
          </a:p>
          <a:p>
            <a:r>
              <a:rPr lang="fr-CH"/>
              <a:t>Using this</a:t>
            </a:r>
          </a:p>
          <a:p>
            <a:endParaRPr lang="fr-CH"/>
          </a:p>
          <a:p>
            <a:r>
              <a:rPr lang="fr-CH"/>
              <a:t>One thing to note is that the poincare map is flux preserving due to the divergence free property of the b field</a:t>
            </a:r>
          </a:p>
          <a:p>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4</a:t>
            </a:fld>
            <a:endParaRPr lang="fr-FR"/>
          </a:p>
        </p:txBody>
      </p:sp>
    </p:spTree>
    <p:extLst>
      <p:ext uri="{BB962C8B-B14F-4D97-AF65-F5344CB8AC3E}">
        <p14:creationId xmlns:p14="http://schemas.microsoft.com/office/powerpoint/2010/main" val="3743656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Now how can we relate the magnetic islands to the poincare map.</a:t>
            </a:r>
          </a:p>
          <a:p>
            <a:endParaRPr lang="fr-CH"/>
          </a:p>
          <a:p>
            <a:r>
              <a:rPr lang="fr-CH"/>
              <a:t>So a fixed point of order k of p</a:t>
            </a:r>
          </a:p>
          <a:p>
            <a:endParaRPr lang="fr-CH"/>
          </a:p>
          <a:p>
            <a:r>
              <a:rPr lang="fr-CH"/>
              <a:t>Now in the case of an isanld we know we have rationnal iota, here i write iota to be the winding number, we know that it is equal to n over m</a:t>
            </a:r>
          </a:p>
          <a:p>
            <a:r>
              <a:rPr lang="fr-CH"/>
              <a:t>With the number n poloidal turns which are parcour after m toroidal turns</a:t>
            </a:r>
          </a:p>
          <a:p>
            <a:endParaRPr lang="fr-CH"/>
          </a:p>
          <a:p>
            <a:r>
              <a:rPr lang="fr-CH"/>
              <a:t>So after m toroidal turn you go back</a:t>
            </a:r>
          </a:p>
          <a:p>
            <a:r>
              <a:rPr lang="fr-CH"/>
              <a:t>Here the poincare map takes point from a phi section to another phi section</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5</a:t>
            </a:fld>
            <a:endParaRPr lang="fr-FR"/>
          </a:p>
        </p:txBody>
      </p:sp>
    </p:spTree>
    <p:extLst>
      <p:ext uri="{BB962C8B-B14F-4D97-AF65-F5344CB8AC3E}">
        <p14:creationId xmlns:p14="http://schemas.microsoft.com/office/powerpoint/2010/main" val="3514562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Is there an easier model with similar behaviour ?d map them to a next phi section. However we need FLT and it is computationnaly slow to evaluate !!!</a:t>
            </a:r>
          </a:p>
          <a:p>
            <a:endParaRPr lang="fr-CH"/>
          </a:p>
          <a:p>
            <a:r>
              <a:rPr lang="fr-CH"/>
              <a:t>Similar behaviour, where the poincare map is flux preserving, the standard map is area preserving (a close surface with will have same area before and after the mapping)</a:t>
            </a:r>
          </a:p>
          <a:p>
            <a:endParaRPr lang="fr-CH"/>
          </a:p>
          <a:p>
            <a:r>
              <a:rPr lang="fr-CH"/>
              <a:t>K perturbation</a:t>
            </a:r>
          </a:p>
          <a:p>
            <a:endParaRPr lang="fr-CH"/>
          </a:p>
          <a:p>
            <a:r>
              <a:rPr lang="fr-CH"/>
              <a:t>The clean separatrix in the non chaotic splits</a:t>
            </a:r>
          </a:p>
          <a:p>
            <a:endParaRPr lang="fr-CH"/>
          </a:p>
          <a:p>
            <a:r>
              <a:rPr lang="fr-CH"/>
              <a:t>As you can see separatrix is related to an X-point.</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6</a:t>
            </a:fld>
            <a:endParaRPr lang="fr-FR"/>
          </a:p>
        </p:txBody>
      </p:sp>
    </p:spTree>
    <p:extLst>
      <p:ext uri="{BB962C8B-B14F-4D97-AF65-F5344CB8AC3E}">
        <p14:creationId xmlns:p14="http://schemas.microsoft.com/office/powerpoint/2010/main" val="396969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If you find a fixed point and you want to know the nearby behaviour you look at the jacobian of the map.</a:t>
            </a:r>
          </a:p>
          <a:p>
            <a:endParaRPr lang="fr-CH"/>
          </a:p>
          <a:p>
            <a:r>
              <a:rPr lang="fr-CH"/>
              <a:t>Due to area preseration, you have that the determinant of the jac is equal to 1.</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7</a:t>
            </a:fld>
            <a:endParaRPr lang="fr-FR"/>
          </a:p>
        </p:txBody>
      </p:sp>
    </p:spTree>
    <p:extLst>
      <p:ext uri="{BB962C8B-B14F-4D97-AF65-F5344CB8AC3E}">
        <p14:creationId xmlns:p14="http://schemas.microsoft.com/office/powerpoint/2010/main" val="1416242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What if we have chaos now ?</a:t>
            </a:r>
          </a:p>
          <a:p>
            <a:endParaRPr lang="fr-CH"/>
          </a:p>
          <a:p>
            <a:r>
              <a:rPr lang="fr-CH"/>
              <a:t>Let’s increase K.</a:t>
            </a:r>
          </a:p>
          <a:p>
            <a:endParaRPr lang="fr-CH"/>
          </a:p>
          <a:p>
            <a:r>
              <a:rPr lang="fr-CH"/>
              <a:t>Definition</a:t>
            </a:r>
          </a:p>
          <a:p>
            <a:endParaRPr lang="fr-CH"/>
          </a:p>
          <a:p>
            <a:r>
              <a:rPr lang="fr-CH"/>
              <a:t>Separates</a:t>
            </a:r>
          </a:p>
          <a:p>
            <a:endParaRPr lang="fr-CH"/>
          </a:p>
          <a:p>
            <a:r>
              <a:rPr lang="fr-CH"/>
              <a:t>Get streched</a:t>
            </a:r>
          </a:p>
          <a:p>
            <a:endParaRPr lang="fr-CH"/>
          </a:p>
          <a:p>
            <a:r>
              <a:rPr lang="fr-CH"/>
              <a:t>INTERCONNECTION</a:t>
            </a:r>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8</a:t>
            </a:fld>
            <a:endParaRPr lang="fr-FR"/>
          </a:p>
        </p:txBody>
      </p:sp>
    </p:spTree>
    <p:extLst>
      <p:ext uri="{BB962C8B-B14F-4D97-AF65-F5344CB8AC3E}">
        <p14:creationId xmlns:p14="http://schemas.microsoft.com/office/powerpoint/2010/main" val="1200082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r>
              <a:rPr lang="fr-CH"/>
              <a:t>Interested in points that both go to the fixed point in the forward and backward time evolution</a:t>
            </a:r>
            <a:endParaRPr lang="en-CH"/>
          </a:p>
        </p:txBody>
      </p:sp>
      <p:sp>
        <p:nvSpPr>
          <p:cNvPr id="4" name="Header Placeholder 3"/>
          <p:cNvSpPr>
            <a:spLocks noGrp="1"/>
          </p:cNvSpPr>
          <p:nvPr>
            <p:ph type="hdr" sz="quarter"/>
          </p:nvPr>
        </p:nvSpPr>
        <p:spPr/>
        <p:txBody>
          <a:bodyPr/>
          <a:lstStyle/>
          <a:p>
            <a:r>
              <a:rPr lang="fr-FR"/>
              <a:t>CWGM NRD JA </a:t>
            </a:r>
          </a:p>
        </p:txBody>
      </p:sp>
      <p:sp>
        <p:nvSpPr>
          <p:cNvPr id="5" name="Date Placeholder 4"/>
          <p:cNvSpPr>
            <a:spLocks noGrp="1"/>
          </p:cNvSpPr>
          <p:nvPr>
            <p:ph type="dt" idx="1"/>
          </p:nvPr>
        </p:nvSpPr>
        <p:spPr/>
        <p:txBody>
          <a:bodyPr/>
          <a:lstStyle/>
          <a:p>
            <a:fld id="{3701F3EA-C8BD-D544-8519-665215575D25}" type="datetime1">
              <a:rPr lang="fr-CH" smtClean="0"/>
              <a:t>17.06.2024</a:t>
            </a:fld>
            <a:endParaRPr lang="fr-FR"/>
          </a:p>
        </p:txBody>
      </p:sp>
      <p:sp>
        <p:nvSpPr>
          <p:cNvPr id="6" name="Footer Placeholder 5"/>
          <p:cNvSpPr>
            <a:spLocks noGrp="1"/>
          </p:cNvSpPr>
          <p:nvPr>
            <p:ph type="ftr" sz="quarter" idx="4"/>
          </p:nvPr>
        </p:nvSpPr>
        <p:spPr/>
        <p:txBody>
          <a:bodyPr/>
          <a:lstStyle/>
          <a:p>
            <a:r>
              <a:rPr lang="fr-FR"/>
              <a:t>Ludovic Rais</a:t>
            </a:r>
          </a:p>
        </p:txBody>
      </p:sp>
      <p:sp>
        <p:nvSpPr>
          <p:cNvPr id="7" name="Slide Number Placeholder 6"/>
          <p:cNvSpPr>
            <a:spLocks noGrp="1"/>
          </p:cNvSpPr>
          <p:nvPr>
            <p:ph type="sldNum" sz="quarter" idx="5"/>
          </p:nvPr>
        </p:nvSpPr>
        <p:spPr/>
        <p:txBody>
          <a:bodyPr/>
          <a:lstStyle/>
          <a:p>
            <a:fld id="{4CF50783-AAED-1941-8BCC-9F6140F0A6B1}" type="slidenum">
              <a:rPr lang="fr-FR" smtClean="0"/>
              <a:pPr/>
              <a:t>9</a:t>
            </a:fld>
            <a:endParaRPr lang="fr-FR"/>
          </a:p>
        </p:txBody>
      </p:sp>
    </p:spTree>
    <p:extLst>
      <p:ext uri="{BB962C8B-B14F-4D97-AF65-F5344CB8AC3E}">
        <p14:creationId xmlns:p14="http://schemas.microsoft.com/office/powerpoint/2010/main" val="2878526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Faculty">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en-GB" noProof="0"/>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en-GB" noProof="0"/>
              <a:t>Modifiez le style du titre</a:t>
            </a:r>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a:t>Modifiez le style des sous-titres du masque</a:t>
            </a:r>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en-GB" noProof="0"/>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en-GB" noProof="0"/>
              <a:t>Modifier les styles du texte du masque</a:t>
            </a:r>
          </a:p>
        </p:txBody>
      </p:sp>
    </p:spTree>
    <p:extLst>
      <p:ext uri="{BB962C8B-B14F-4D97-AF65-F5344CB8AC3E}">
        <p14:creationId xmlns:p14="http://schemas.microsoft.com/office/powerpoint/2010/main" val="57788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Content_Image4">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WELCOME TO EPFL</a:t>
            </a:r>
            <a:endParaRPr lang="fr-FR"/>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Ludovic Rais</a:t>
            </a:r>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243454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2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a:t>WELCOME TO EPFL</a:t>
            </a:r>
            <a:endParaRPr lang="fr-FR"/>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Ludovic Rais</a:t>
            </a:r>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177670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a:t>WELCOME TO EPFL</a:t>
            </a:r>
            <a:endParaRPr lang="fr-FR"/>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Ludovic Rais</a:t>
            </a:r>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30740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_Titl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WELCOME TO EPFL</a:t>
            </a:r>
            <a:endParaRPr lang="fr-FR"/>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Ludovic Rais</a:t>
            </a:r>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204094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a:t>WELCOME TO EPFL</a:t>
            </a:r>
            <a:endParaRPr lang="fr-FR"/>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Ludovic Rais</a:t>
            </a:r>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12017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Content_ImageBelow">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a:t>WELCOME TO EPFL</a:t>
            </a:r>
            <a:endParaRPr lang="fr-FR"/>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Ludovic Rais</a:t>
            </a:r>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a:t>WELCOME TO EPFL</a:t>
            </a:r>
            <a:endParaRPr lang="fr-FR"/>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Ludovic Rais</a:t>
            </a:r>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189484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6" y="0"/>
            <a:ext cx="8239125" cy="5143500"/>
          </a:xfrm>
        </p:spPr>
        <p:txBody>
          <a:bodyPr/>
          <a:lstStyle/>
          <a:p>
            <a:r>
              <a:rPr lang="fr-FR"/>
              <a:t>Cliquez sur l'icône pour ajouter une image</a:t>
            </a:r>
          </a:p>
        </p:txBody>
      </p:sp>
      <p:sp>
        <p:nvSpPr>
          <p:cNvPr id="2" name="Title 1"/>
          <p:cNvSpPr>
            <a:spLocks noGrp="1"/>
          </p:cNvSpPr>
          <p:nvPr>
            <p:ph type="title"/>
          </p:nvPr>
        </p:nvSpPr>
        <p:spPr>
          <a:xfrm>
            <a:off x="6405564" y="2571751"/>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WELCOME TO EPFL</a:t>
            </a:r>
            <a:endParaRPr lang="fr-FR"/>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Ludovic Rais</a:t>
            </a:r>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203448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fr-FR" dirty="0"/>
              <a:t>Modifier les styles du texte du masque</a:t>
            </a:r>
          </a:p>
        </p:txBody>
      </p:sp>
    </p:spTree>
    <p:extLst>
      <p:ext uri="{BB962C8B-B14F-4D97-AF65-F5344CB8AC3E}">
        <p14:creationId xmlns:p14="http://schemas.microsoft.com/office/powerpoint/2010/main" val="138533117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CWGM NRD JA </a:t>
            </a:r>
            <a:endParaRPr lang="fr-FR"/>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Ludovic Rais </a:t>
            </a:r>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4059624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00025" y="4579268"/>
            <a:ext cx="561543" cy="367382"/>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89679" y="4591427"/>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69356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CWGM NRD JA </a:t>
            </a:r>
            <a:endParaRPr lang="fr-FR"/>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Ludovic Rais </a:t>
            </a:r>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4046770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CWGM NRD JA </a:t>
            </a:r>
            <a:endParaRPr lang="fr-FR"/>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Ludovic Rais </a:t>
            </a:r>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3594849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ection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WELCOME TO EPFL</a:t>
            </a:r>
            <a:endParaRPr lang="fr-FR"/>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Ludovic Rais</a:t>
            </a:r>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a:p>
        </p:txBody>
      </p:sp>
    </p:spTree>
    <p:extLst>
      <p:ext uri="{BB962C8B-B14F-4D97-AF65-F5344CB8AC3E}">
        <p14:creationId xmlns:p14="http://schemas.microsoft.com/office/powerpoint/2010/main" val="39888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ection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WELCOME TO EPFL</a:t>
            </a:r>
            <a:endParaRPr lang="fr-FR"/>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Ludovic Rais</a:t>
            </a:r>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a:p>
        </p:txBody>
      </p:sp>
    </p:spTree>
    <p:extLst>
      <p:ext uri="{BB962C8B-B14F-4D97-AF65-F5344CB8AC3E}">
        <p14:creationId xmlns:p14="http://schemas.microsoft.com/office/powerpoint/2010/main" val="246817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ection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WELCOME TO EPFL</a:t>
            </a:r>
            <a:endParaRPr lang="fr-FR"/>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Ludovic Rais</a:t>
            </a:r>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a:p>
        </p:txBody>
      </p:sp>
    </p:spTree>
    <p:extLst>
      <p:ext uri="{BB962C8B-B14F-4D97-AF65-F5344CB8AC3E}">
        <p14:creationId xmlns:p14="http://schemas.microsoft.com/office/powerpoint/2010/main" val="203222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ection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WELCOME TO EPFL</a:t>
            </a:r>
            <a:endParaRPr lang="fr-FR"/>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Ludovic Rais</a:t>
            </a:r>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a:p>
        </p:txBody>
      </p:sp>
    </p:spTree>
    <p:extLst>
      <p:ext uri="{BB962C8B-B14F-4D97-AF65-F5344CB8AC3E}">
        <p14:creationId xmlns:p14="http://schemas.microsoft.com/office/powerpoint/2010/main" val="8659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WELCOME TO EPFL</a:t>
            </a:r>
            <a:endParaRPr lang="fr-FR"/>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Ludovic Rais</a:t>
            </a:r>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23696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Image1">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WELCOME TO EPFL</a:t>
            </a:r>
            <a:endParaRPr lang="fr-FR"/>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Ludovic Rais</a:t>
            </a:r>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41431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Image2">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WELCOME TO EPFL</a:t>
            </a:r>
            <a:endParaRPr lang="fr-FR"/>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Ludovic Rais</a:t>
            </a:r>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79552"/>
            <a:ext cx="3667125" cy="1072753"/>
          </a:xfrm>
          <a:prstGeom prst="rect">
            <a:avLst/>
          </a:prstGeom>
        </p:spPr>
        <p:txBody>
          <a:bodyPr vert="horz" lIns="180000" tIns="0" rIns="72000" bIns="46800" rtlCol="0" anchor="t">
            <a:normAutofit/>
          </a:bodyPr>
          <a:lstStyle/>
          <a:p>
            <a:r>
              <a:rPr lang="en-GB" noProof="0"/>
              <a:t>Modifiez le style du titre</a:t>
            </a:r>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en-GB" noProof="0" dirty="0"/>
              <a:t>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r>
              <a:rPr lang="en-GB" noProof="0" dirty="0"/>
              <a:t>
</a:t>
            </a:r>
            <a:r>
              <a:rPr lang="en-GB" noProof="0" dirty="0" err="1"/>
              <a:t>Quatrième</a:t>
            </a:r>
            <a:r>
              <a:rPr lang="en-GB" noProof="0" dirty="0"/>
              <a:t> </a:t>
            </a:r>
            <a:r>
              <a:rPr lang="en-GB" noProof="0" dirty="0" err="1"/>
              <a:t>niveau</a:t>
            </a:r>
            <a:r>
              <a:rPr lang="en-GB" noProof="0" dirty="0"/>
              <a:t>
</a:t>
            </a:r>
            <a:r>
              <a:rPr lang="en-GB" noProof="0" dirty="0" err="1"/>
              <a:t>Cinquième</a:t>
            </a:r>
            <a:r>
              <a:rPr lang="en-GB" noProof="0" dirty="0"/>
              <a:t> </a:t>
            </a:r>
            <a:r>
              <a:rPr lang="en-GB" noProof="0" dirty="0" err="1"/>
              <a:t>niveau</a:t>
            </a:r>
            <a:endParaRPr lang="en-GB" noProof="0" dirty="0"/>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noProof="0"/>
              <a:t>WELCOME TO EPFL</a:t>
            </a:r>
            <a:endParaRPr lang="en-GB" noProof="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en-GB" noProof="0"/>
              <a:t>Ludovic Rais</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en-GB" noProof="0" smtClean="0"/>
              <a:pPr/>
              <a:t>‹#›</a:t>
            </a:fld>
            <a:endParaRPr lang="en-GB" noProof="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23"/>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3" r:id="rId3"/>
    <p:sldLayoutId id="2147483681" r:id="rId4"/>
    <p:sldLayoutId id="2147483673" r:id="rId5"/>
    <p:sldLayoutId id="2147483685" r:id="rId6"/>
    <p:sldLayoutId id="2147483662" r:id="rId7"/>
    <p:sldLayoutId id="2147483674" r:id="rId8"/>
    <p:sldLayoutId id="2147483675" r:id="rId9"/>
    <p:sldLayoutId id="2147483676" r:id="rId10"/>
    <p:sldLayoutId id="2147483664" r:id="rId11"/>
    <p:sldLayoutId id="2147483666" r:id="rId12"/>
    <p:sldLayoutId id="2147483677" r:id="rId13"/>
    <p:sldLayoutId id="2147483678" r:id="rId14"/>
    <p:sldLayoutId id="2147483679" r:id="rId15"/>
    <p:sldLayoutId id="2147483667" r:id="rId16"/>
    <p:sldLayoutId id="2147483701" r:id="rId17"/>
    <p:sldLayoutId id="2147483702" r:id="rId18"/>
    <p:sldLayoutId id="2147483704" r:id="rId19"/>
    <p:sldLayoutId id="2147483705" r:id="rId20"/>
    <p:sldLayoutId id="2147483706"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19.xml"/><Relationship Id="rId4" Type="http://schemas.openxmlformats.org/officeDocument/2006/relationships/image" Target="../media/image98.jpeg"/></Relationships>
</file>

<file path=ppt/slides/_rels/slide1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99.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notesSlide" Target="../notesSlides/notesSlide10.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20.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20.png"/><Relationship Id="rId32" Type="http://schemas.openxmlformats.org/officeDocument/2006/relationships/image" Target="../media/image128.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6.png"/><Relationship Id="rId19" Type="http://schemas.openxmlformats.org/officeDocument/2006/relationships/image" Target="../media/image115.png"/><Relationship Id="rId31" Type="http://schemas.openxmlformats.org/officeDocument/2006/relationships/image" Target="../media/image127.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s>
</file>

<file path=ppt/slides/_rels/slide1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tags" Target="../tags/tag16.xml"/><Relationship Id="rId7" Type="http://schemas.openxmlformats.org/officeDocument/2006/relationships/image" Target="../media/image129.png"/><Relationship Id="rId12" Type="http://schemas.openxmlformats.org/officeDocument/2006/relationships/image" Target="../media/image13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11.xml"/><Relationship Id="rId11" Type="http://schemas.openxmlformats.org/officeDocument/2006/relationships/image" Target="../media/image132.png"/><Relationship Id="rId5" Type="http://schemas.openxmlformats.org/officeDocument/2006/relationships/slideLayout" Target="../slideLayouts/slideLayout19.xml"/><Relationship Id="rId10" Type="http://schemas.openxmlformats.org/officeDocument/2006/relationships/image" Target="../media/image131.png"/><Relationship Id="rId4" Type="http://schemas.openxmlformats.org/officeDocument/2006/relationships/tags" Target="../tags/tag17.xml"/><Relationship Id="rId9" Type="http://schemas.openxmlformats.org/officeDocument/2006/relationships/image" Target="../media/image1260.png"/><Relationship Id="rId14" Type="http://schemas.openxmlformats.org/officeDocument/2006/relationships/image" Target="../media/image135.png"/></Relationships>
</file>

<file path=ppt/slides/_rels/slide1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slideLayout" Target="../slideLayouts/slideLayout19.xml"/><Relationship Id="rId7" Type="http://schemas.openxmlformats.org/officeDocument/2006/relationships/image" Target="../media/image13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340.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png"/></Relationships>
</file>

<file path=ppt/slides/_rels/slide1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slideLayout" Target="../slideLayouts/slideLayout19.xml"/><Relationship Id="rId7" Type="http://schemas.openxmlformats.org/officeDocument/2006/relationships/image" Target="../media/image142.png"/><Relationship Id="rId12" Type="http://schemas.openxmlformats.org/officeDocument/2006/relationships/image" Target="../media/image146.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380.png"/><Relationship Id="rId10" Type="http://schemas.openxmlformats.org/officeDocument/2006/relationships/image" Target="../media/image140.png"/><Relationship Id="rId4" Type="http://schemas.openxmlformats.org/officeDocument/2006/relationships/notesSlide" Target="../notesSlides/notesSlide12.xml"/><Relationship Id="rId9" Type="http://schemas.openxmlformats.org/officeDocument/2006/relationships/image" Target="../media/image144.png"/></Relationships>
</file>

<file path=ppt/slides/_rels/slide1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tags" Target="../tags/tag24.xml"/><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slideLayout" Target="../slideLayouts/slideLayout19.xml"/><Relationship Id="rId9" Type="http://schemas.openxmlformats.org/officeDocument/2006/relationships/image" Target="../media/image151.png"/></Relationships>
</file>

<file path=ppt/slides/_rels/slide1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10.png"/><Relationship Id="rId2" Type="http://schemas.openxmlformats.org/officeDocument/2006/relationships/notesSlide" Target="../notesSlides/notesSlide13.xml"/><Relationship Id="rId16" Type="http://schemas.openxmlformats.org/officeDocument/2006/relationships/image" Target="../media/image169.png"/><Relationship Id="rId1" Type="http://schemas.openxmlformats.org/officeDocument/2006/relationships/slideLayout" Target="../slideLayouts/slideLayout19.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18" Type="http://schemas.openxmlformats.org/officeDocument/2006/relationships/image" Target="../media/image182.png"/><Relationship Id="rId3" Type="http://schemas.openxmlformats.org/officeDocument/2006/relationships/slideLayout" Target="../slideLayouts/slideLayout19.xml"/><Relationship Id="rId21" Type="http://schemas.openxmlformats.org/officeDocument/2006/relationships/image" Target="../media/image185.png"/><Relationship Id="rId7" Type="http://schemas.openxmlformats.org/officeDocument/2006/relationships/image" Target="../media/image171.png"/><Relationship Id="rId12" Type="http://schemas.openxmlformats.org/officeDocument/2006/relationships/image" Target="../media/image176.png"/><Relationship Id="rId17" Type="http://schemas.openxmlformats.org/officeDocument/2006/relationships/image" Target="../media/image181.png"/><Relationship Id="rId2" Type="http://schemas.openxmlformats.org/officeDocument/2006/relationships/tags" Target="../tags/tag26.xml"/><Relationship Id="rId16" Type="http://schemas.openxmlformats.org/officeDocument/2006/relationships/image" Target="../media/image180.png"/><Relationship Id="rId20" Type="http://schemas.openxmlformats.org/officeDocument/2006/relationships/image" Target="../media/image184.png"/><Relationship Id="rId1" Type="http://schemas.openxmlformats.org/officeDocument/2006/relationships/tags" Target="../tags/tag25.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20.png"/><Relationship Id="rId15" Type="http://schemas.openxmlformats.org/officeDocument/2006/relationships/image" Target="../media/image179.png"/><Relationship Id="rId10" Type="http://schemas.openxmlformats.org/officeDocument/2006/relationships/image" Target="../media/image174.png"/><Relationship Id="rId19" Type="http://schemas.openxmlformats.org/officeDocument/2006/relationships/image" Target="../media/image183.png"/><Relationship Id="rId4" Type="http://schemas.openxmlformats.org/officeDocument/2006/relationships/notesSlide" Target="../notesSlides/notesSlide14.xml"/><Relationship Id="rId9" Type="http://schemas.openxmlformats.org/officeDocument/2006/relationships/image" Target="../media/image173.png"/><Relationship Id="rId14" Type="http://schemas.openxmlformats.org/officeDocument/2006/relationships/image" Target="../media/image17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8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53.png"/><Relationship Id="rId5" Type="http://schemas.openxmlformats.org/officeDocument/2006/relationships/image" Target="../media/image186.png"/><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92.png"/><Relationship Id="rId3" Type="http://schemas.openxmlformats.org/officeDocument/2006/relationships/tags" Target="../tags/tag31.xml"/><Relationship Id="rId7" Type="http://schemas.openxmlformats.org/officeDocument/2006/relationships/notesSlide" Target="../notesSlides/notesSlide15.xml"/><Relationship Id="rId12" Type="http://schemas.openxmlformats.org/officeDocument/2006/relationships/image" Target="../media/image191.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9.xml"/><Relationship Id="rId11" Type="http://schemas.openxmlformats.org/officeDocument/2006/relationships/image" Target="../media/image190.png"/><Relationship Id="rId5" Type="http://schemas.openxmlformats.org/officeDocument/2006/relationships/tags" Target="../tags/tag33.xml"/><Relationship Id="rId10" Type="http://schemas.openxmlformats.org/officeDocument/2006/relationships/image" Target="../media/image189.png"/><Relationship Id="rId4" Type="http://schemas.openxmlformats.org/officeDocument/2006/relationships/tags" Target="../tags/tag32.xml"/><Relationship Id="rId9" Type="http://schemas.openxmlformats.org/officeDocument/2006/relationships/image" Target="../media/image188.png"/><Relationship Id="rId14" Type="http://schemas.openxmlformats.org/officeDocument/2006/relationships/image" Target="../media/image15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36.xml"/><Relationship Id="rId7" Type="http://schemas.openxmlformats.org/officeDocument/2006/relationships/image" Target="../media/image19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840.png"/><Relationship Id="rId5" Type="http://schemas.openxmlformats.org/officeDocument/2006/relationships/image" Target="../media/image193.png"/><Relationship Id="rId10" Type="http://schemas.openxmlformats.org/officeDocument/2006/relationships/image" Target="../media/image197.png"/><Relationship Id="rId4" Type="http://schemas.openxmlformats.org/officeDocument/2006/relationships/slideLayout" Target="../slideLayouts/slideLayout19.xml"/><Relationship Id="rId9" Type="http://schemas.openxmlformats.org/officeDocument/2006/relationships/image" Target="../media/image196.png"/></Relationships>
</file>

<file path=ppt/slides/_rels/slide21.xml.rels><?xml version="1.0" encoding="UTF-8" standalone="yes"?>
<Relationships xmlns="http://schemas.openxmlformats.org/package/2006/relationships"><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image" Target="../media/image199.png"/><Relationship Id="rId21" Type="http://schemas.openxmlformats.org/officeDocument/2006/relationships/slideLayout" Target="../slideLayouts/slideLayout19.xml"/><Relationship Id="rId34" Type="http://schemas.openxmlformats.org/officeDocument/2006/relationships/image" Target="../media/image207.png"/><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image" Target="../media/image198.png"/><Relationship Id="rId33" Type="http://schemas.openxmlformats.org/officeDocument/2006/relationships/image" Target="../media/image206.png"/><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29" Type="http://schemas.openxmlformats.org/officeDocument/2006/relationships/image" Target="../media/image202.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image" Target="../media/image1900.png"/><Relationship Id="rId32" Type="http://schemas.openxmlformats.org/officeDocument/2006/relationships/image" Target="../media/image205.png"/><Relationship Id="rId37" Type="http://schemas.openxmlformats.org/officeDocument/2006/relationships/image" Target="../media/image210.png"/><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image" Target="../media/image1890.png"/><Relationship Id="rId28" Type="http://schemas.openxmlformats.org/officeDocument/2006/relationships/image" Target="../media/image201.png"/><Relationship Id="rId36" Type="http://schemas.openxmlformats.org/officeDocument/2006/relationships/image" Target="../media/image209.png"/><Relationship Id="rId10" Type="http://schemas.openxmlformats.org/officeDocument/2006/relationships/tags" Target="../tags/tag46.xml"/><Relationship Id="rId19" Type="http://schemas.openxmlformats.org/officeDocument/2006/relationships/tags" Target="../tags/tag55.xml"/><Relationship Id="rId31" Type="http://schemas.openxmlformats.org/officeDocument/2006/relationships/image" Target="../media/image204.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notesSlide" Target="../notesSlides/notesSlide16.xml"/><Relationship Id="rId27" Type="http://schemas.openxmlformats.org/officeDocument/2006/relationships/image" Target="../media/image200.png"/><Relationship Id="rId30" Type="http://schemas.openxmlformats.org/officeDocument/2006/relationships/image" Target="../media/image203.png"/><Relationship Id="rId35" Type="http://schemas.openxmlformats.org/officeDocument/2006/relationships/image" Target="../media/image208.png"/><Relationship Id="rId8" Type="http://schemas.openxmlformats.org/officeDocument/2006/relationships/tags" Target="../tags/tag44.xml"/><Relationship Id="rId3" Type="http://schemas.openxmlformats.org/officeDocument/2006/relationships/tags" Target="../tags/tag39.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213.png"/><Relationship Id="rId18" Type="http://schemas.openxmlformats.org/officeDocument/2006/relationships/image" Target="../media/image214.png"/><Relationship Id="rId3" Type="http://schemas.openxmlformats.org/officeDocument/2006/relationships/tags" Target="../tags/tag59.xml"/><Relationship Id="rId21" Type="http://schemas.openxmlformats.org/officeDocument/2006/relationships/image" Target="../media/image217.png"/><Relationship Id="rId7" Type="http://schemas.openxmlformats.org/officeDocument/2006/relationships/slideLayout" Target="../slideLayouts/slideLayout19.xml"/><Relationship Id="rId12" Type="http://schemas.openxmlformats.org/officeDocument/2006/relationships/image" Target="../media/image212.png"/><Relationship Id="rId17" Type="http://schemas.openxmlformats.org/officeDocument/2006/relationships/image" Target="../media/image203.png"/><Relationship Id="rId2" Type="http://schemas.openxmlformats.org/officeDocument/2006/relationships/tags" Target="../tags/tag58.xml"/><Relationship Id="rId16" Type="http://schemas.openxmlformats.org/officeDocument/2006/relationships/image" Target="../media/image201.png"/><Relationship Id="rId20" Type="http://schemas.openxmlformats.org/officeDocument/2006/relationships/image" Target="../media/image216.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211.png"/><Relationship Id="rId5" Type="http://schemas.openxmlformats.org/officeDocument/2006/relationships/tags" Target="../tags/tag61.xml"/><Relationship Id="rId15" Type="http://schemas.openxmlformats.org/officeDocument/2006/relationships/image" Target="../media/image206.png"/><Relationship Id="rId23" Type="http://schemas.openxmlformats.org/officeDocument/2006/relationships/image" Target="../media/image219.png"/><Relationship Id="rId10" Type="http://schemas.openxmlformats.org/officeDocument/2006/relationships/image" Target="../media/image1990.png"/><Relationship Id="rId19" Type="http://schemas.openxmlformats.org/officeDocument/2006/relationships/image" Target="../media/image215.png"/><Relationship Id="rId4" Type="http://schemas.openxmlformats.org/officeDocument/2006/relationships/tags" Target="../tags/tag60.xml"/><Relationship Id="rId14" Type="http://schemas.openxmlformats.org/officeDocument/2006/relationships/image" Target="../media/image205.png"/><Relationship Id="rId22" Type="http://schemas.openxmlformats.org/officeDocument/2006/relationships/image" Target="../media/image218.png"/></Relationships>
</file>

<file path=ppt/slides/_rels/slide23.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5.png"/><Relationship Id="rId2" Type="http://schemas.openxmlformats.org/officeDocument/2006/relationships/image" Target="../media/image220.png"/><Relationship Id="rId16" Type="http://schemas.openxmlformats.org/officeDocument/2006/relationships/image" Target="../media/image234.png"/><Relationship Id="rId1" Type="http://schemas.openxmlformats.org/officeDocument/2006/relationships/slideLayout" Target="../slideLayouts/slideLayout19.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image" Target="../media/image23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s>
</file>

<file path=ppt/slides/_rels/slide2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tags" Target="../tags/tag65.xml"/><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90.png"/><Relationship Id="rId11" Type="http://schemas.openxmlformats.org/officeDocument/2006/relationships/image" Target="../media/image240.png"/><Relationship Id="rId5" Type="http://schemas.openxmlformats.org/officeDocument/2006/relationships/notesSlide" Target="../notesSlides/notesSlide18.xml"/><Relationship Id="rId10" Type="http://schemas.openxmlformats.org/officeDocument/2006/relationships/image" Target="../media/image239.png"/><Relationship Id="rId4" Type="http://schemas.openxmlformats.org/officeDocument/2006/relationships/slideLayout" Target="../slideLayouts/slideLayout19.xml"/><Relationship Id="rId9" Type="http://schemas.openxmlformats.org/officeDocument/2006/relationships/image" Target="../media/image238.png"/></Relationships>
</file>

<file path=ppt/slides/_rels/slide25.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26.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image" Target="../media/image248.png"/><Relationship Id="rId7" Type="http://schemas.openxmlformats.org/officeDocument/2006/relationships/image" Target="../media/image252.png"/><Relationship Id="rId12" Type="http://schemas.openxmlformats.org/officeDocument/2006/relationships/image" Target="../media/image257.png"/><Relationship Id="rId17" Type="http://schemas.openxmlformats.org/officeDocument/2006/relationships/image" Target="../media/image262.png"/><Relationship Id="rId2" Type="http://schemas.openxmlformats.org/officeDocument/2006/relationships/slideLayout" Target="../slideLayouts/slideLayout19.xml"/><Relationship Id="rId16" Type="http://schemas.openxmlformats.org/officeDocument/2006/relationships/image" Target="../media/image261.png"/><Relationship Id="rId1" Type="http://schemas.openxmlformats.org/officeDocument/2006/relationships/tags" Target="../tags/tag66.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5" Type="http://schemas.openxmlformats.org/officeDocument/2006/relationships/image" Target="../media/image26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 Id="rId14" Type="http://schemas.openxmlformats.org/officeDocument/2006/relationships/image" Target="../media/image259.png"/></Relationships>
</file>

<file path=ppt/slides/_rels/slide27.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29.xml.rels><?xml version="1.0" encoding="UTF-8" standalone="yes"?>
<Relationships xmlns="http://schemas.openxmlformats.org/package/2006/relationships"><Relationship Id="rId8" Type="http://schemas.openxmlformats.org/officeDocument/2006/relationships/image" Target="../media/image276.png"/><Relationship Id="rId3" Type="http://schemas.openxmlformats.org/officeDocument/2006/relationships/notesSlide" Target="../notesSlides/notesSlide22.xml"/><Relationship Id="rId7" Type="http://schemas.openxmlformats.org/officeDocument/2006/relationships/image" Target="../media/image275.png"/><Relationship Id="rId2" Type="http://schemas.openxmlformats.org/officeDocument/2006/relationships/slideLayout" Target="../slideLayouts/slideLayout19.xml"/><Relationship Id="rId1" Type="http://schemas.openxmlformats.org/officeDocument/2006/relationships/tags" Target="../tags/tag67.xml"/><Relationship Id="rId6" Type="http://schemas.openxmlformats.org/officeDocument/2006/relationships/image" Target="../media/image274.png"/><Relationship Id="rId11" Type="http://schemas.openxmlformats.org/officeDocument/2006/relationships/image" Target="../media/image279.png"/><Relationship Id="rId5" Type="http://schemas.openxmlformats.org/officeDocument/2006/relationships/image" Target="../media/image273.png"/><Relationship Id="rId10" Type="http://schemas.openxmlformats.org/officeDocument/2006/relationships/image" Target="../media/image278.png"/><Relationship Id="rId4" Type="http://schemas.openxmlformats.org/officeDocument/2006/relationships/image" Target="../media/image272.png"/><Relationship Id="rId9" Type="http://schemas.openxmlformats.org/officeDocument/2006/relationships/image" Target="../media/image27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notesSlide" Target="../notesSlides/notesSlide3.xml"/><Relationship Id="rId10" Type="http://schemas.openxmlformats.org/officeDocument/2006/relationships/image" Target="../media/image12.png"/><Relationship Id="rId4" Type="http://schemas.openxmlformats.org/officeDocument/2006/relationships/slideLayout" Target="../slideLayouts/slideLayout19.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9.xml"/><Relationship Id="rId5" Type="http://schemas.openxmlformats.org/officeDocument/2006/relationships/image" Target="../media/image283.png"/><Relationship Id="rId4" Type="http://schemas.openxmlformats.org/officeDocument/2006/relationships/image" Target="../media/image282.png"/></Relationships>
</file>

<file path=ppt/slides/_rels/slide31.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notesSlide" Target="../notesSlides/notesSlide23.xml"/><Relationship Id="rId7" Type="http://schemas.openxmlformats.org/officeDocument/2006/relationships/image" Target="../media/image287.png"/><Relationship Id="rId2" Type="http://schemas.openxmlformats.org/officeDocument/2006/relationships/slideLayout" Target="../slideLayouts/slideLayout19.xml"/><Relationship Id="rId1" Type="http://schemas.openxmlformats.org/officeDocument/2006/relationships/tags" Target="../tags/tag68.xml"/><Relationship Id="rId6" Type="http://schemas.openxmlformats.org/officeDocument/2006/relationships/image" Target="../media/image286.png"/><Relationship Id="rId11" Type="http://schemas.openxmlformats.org/officeDocument/2006/relationships/image" Target="../media/image291.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32.xml.rels><?xml version="1.0" encoding="UTF-8" standalone="yes"?>
<Relationships xmlns="http://schemas.openxmlformats.org/package/2006/relationships"><Relationship Id="rId8" Type="http://schemas.openxmlformats.org/officeDocument/2006/relationships/image" Target="../media/image294.png"/><Relationship Id="rId13" Type="http://schemas.openxmlformats.org/officeDocument/2006/relationships/image" Target="../media/image299.png"/><Relationship Id="rId18" Type="http://schemas.openxmlformats.org/officeDocument/2006/relationships/image" Target="../media/image304.png"/><Relationship Id="rId3" Type="http://schemas.openxmlformats.org/officeDocument/2006/relationships/notesSlide" Target="../notesSlides/notesSlide24.xml"/><Relationship Id="rId21" Type="http://schemas.openxmlformats.org/officeDocument/2006/relationships/image" Target="../media/image307.png"/><Relationship Id="rId7" Type="http://schemas.openxmlformats.org/officeDocument/2006/relationships/image" Target="../media/image293.png"/><Relationship Id="rId12" Type="http://schemas.openxmlformats.org/officeDocument/2006/relationships/image" Target="../media/image298.png"/><Relationship Id="rId17" Type="http://schemas.openxmlformats.org/officeDocument/2006/relationships/image" Target="../media/image303.png"/><Relationship Id="rId2" Type="http://schemas.openxmlformats.org/officeDocument/2006/relationships/slideLayout" Target="../slideLayouts/slideLayout19.xml"/><Relationship Id="rId16" Type="http://schemas.openxmlformats.org/officeDocument/2006/relationships/image" Target="../media/image302.png"/><Relationship Id="rId20" Type="http://schemas.openxmlformats.org/officeDocument/2006/relationships/image" Target="../media/image306.png"/><Relationship Id="rId1" Type="http://schemas.openxmlformats.org/officeDocument/2006/relationships/tags" Target="../tags/tag69.xml"/><Relationship Id="rId6" Type="http://schemas.openxmlformats.org/officeDocument/2006/relationships/image" Target="../media/image292.png"/><Relationship Id="rId11" Type="http://schemas.openxmlformats.org/officeDocument/2006/relationships/image" Target="../media/image297.png"/><Relationship Id="rId5" Type="http://schemas.openxmlformats.org/officeDocument/2006/relationships/image" Target="../media/image12.png"/><Relationship Id="rId15" Type="http://schemas.openxmlformats.org/officeDocument/2006/relationships/image" Target="../media/image301.png"/><Relationship Id="rId10" Type="http://schemas.openxmlformats.org/officeDocument/2006/relationships/image" Target="../media/image296.png"/><Relationship Id="rId19" Type="http://schemas.openxmlformats.org/officeDocument/2006/relationships/image" Target="../media/image305.png"/><Relationship Id="rId4" Type="http://schemas.openxmlformats.org/officeDocument/2006/relationships/image" Target="../media/image8.png"/><Relationship Id="rId9" Type="http://schemas.openxmlformats.org/officeDocument/2006/relationships/image" Target="../media/image295.png"/><Relationship Id="rId14" Type="http://schemas.openxmlformats.org/officeDocument/2006/relationships/image" Target="../media/image300.png"/></Relationships>
</file>

<file path=ppt/slides/_rels/slide3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34.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15.png"/><Relationship Id="rId3" Type="http://schemas.openxmlformats.org/officeDocument/2006/relationships/tags" Target="../tags/tag72.xml"/><Relationship Id="rId7" Type="http://schemas.openxmlformats.org/officeDocument/2006/relationships/image" Target="../media/image270.png"/><Relationship Id="rId12" Type="http://schemas.openxmlformats.org/officeDocument/2006/relationships/image" Target="../media/image31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26.xml"/><Relationship Id="rId11" Type="http://schemas.openxmlformats.org/officeDocument/2006/relationships/image" Target="../media/image313.png"/><Relationship Id="rId5" Type="http://schemas.openxmlformats.org/officeDocument/2006/relationships/slideLayout" Target="../slideLayouts/slideLayout19.xml"/><Relationship Id="rId10" Type="http://schemas.openxmlformats.org/officeDocument/2006/relationships/image" Target="../media/image312.png"/><Relationship Id="rId4" Type="http://schemas.openxmlformats.org/officeDocument/2006/relationships/tags" Target="../tags/tag73.xml"/><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13.png"/><Relationship Id="rId18" Type="http://schemas.openxmlformats.org/officeDocument/2006/relationships/image" Target="../media/image199.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212.png"/><Relationship Id="rId17" Type="http://schemas.openxmlformats.org/officeDocument/2006/relationships/image" Target="../media/image203.png"/><Relationship Id="rId2" Type="http://schemas.openxmlformats.org/officeDocument/2006/relationships/tags" Target="../tags/tag75.xml"/><Relationship Id="rId16" Type="http://schemas.openxmlformats.org/officeDocument/2006/relationships/image" Target="../media/image201.png"/><Relationship Id="rId20" Type="http://schemas.openxmlformats.org/officeDocument/2006/relationships/image" Target="../media/image278.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211.png"/><Relationship Id="rId5" Type="http://schemas.openxmlformats.org/officeDocument/2006/relationships/tags" Target="../tags/tag78.xml"/><Relationship Id="rId15" Type="http://schemas.openxmlformats.org/officeDocument/2006/relationships/image" Target="../media/image206.png"/><Relationship Id="rId10" Type="http://schemas.openxmlformats.org/officeDocument/2006/relationships/image" Target="../media/image317.png"/><Relationship Id="rId19" Type="http://schemas.openxmlformats.org/officeDocument/2006/relationships/image" Target="../media/image238.png"/><Relationship Id="rId4" Type="http://schemas.openxmlformats.org/officeDocument/2006/relationships/tags" Target="../tags/tag77.xml"/><Relationship Id="rId9" Type="http://schemas.openxmlformats.org/officeDocument/2006/relationships/notesSlide" Target="../notesSlides/notesSlide28.xml"/><Relationship Id="rId14" Type="http://schemas.openxmlformats.org/officeDocument/2006/relationships/image" Target="../media/image205.png"/></Relationships>
</file>

<file path=ppt/slides/_rels/slide37.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1310.png"/><Relationship Id="rId3" Type="http://schemas.openxmlformats.org/officeDocument/2006/relationships/tags" Target="../tags/tag6.xml"/><Relationship Id="rId7" Type="http://schemas.openxmlformats.org/officeDocument/2006/relationships/image" Target="../media/image1210.png"/><Relationship Id="rId12"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notesSlide" Target="../notesSlides/notesSlide4.xml"/><Relationship Id="rId10" Type="http://schemas.openxmlformats.org/officeDocument/2006/relationships/image" Target="../media/image16.png"/><Relationship Id="rId4" Type="http://schemas.openxmlformats.org/officeDocument/2006/relationships/slideLayout" Target="../slideLayouts/slideLayout20.xml"/><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9.xml"/><Relationship Id="rId21" Type="http://schemas.openxmlformats.org/officeDocument/2006/relationships/image" Target="../media/image3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8.xml"/><Relationship Id="rId16" Type="http://schemas.openxmlformats.org/officeDocument/2006/relationships/image" Target="../media/image29.png"/><Relationship Id="rId20" Type="http://schemas.openxmlformats.org/officeDocument/2006/relationships/image" Target="../media/image12.png"/><Relationship Id="rId1" Type="http://schemas.openxmlformats.org/officeDocument/2006/relationships/tags" Target="../tags/tag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notesSlide" Target="../notesSlides/notesSlide5.xml"/><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slideLayout" Target="../slideLayouts/slideLayout20.xml"/><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notesSlide" Target="../notesSlides/notesSlide6.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20.xml"/><Relationship Id="rId1" Type="http://schemas.openxmlformats.org/officeDocument/2006/relationships/tags" Target="../tags/tag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notesSlide" Target="../notesSlides/notesSlide7.xml"/><Relationship Id="rId21" Type="http://schemas.openxmlformats.org/officeDocument/2006/relationships/image" Target="../media/image61.png"/><Relationship Id="rId34" Type="http://schemas.openxmlformats.org/officeDocument/2006/relationships/image" Target="../media/image74.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2" Type="http://schemas.openxmlformats.org/officeDocument/2006/relationships/slideLayout" Target="../slideLayouts/slideLayout19.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tags" Target="../tags/tag11.xml"/><Relationship Id="rId6" Type="http://schemas.openxmlformats.org/officeDocument/2006/relationships/image" Target="../media/image46.bmp"/><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72.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36" Type="http://schemas.openxmlformats.org/officeDocument/2006/relationships/image" Target="../media/image76.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10.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5.png"/><Relationship Id="rId8"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8.xml"/><Relationship Id="rId16" Type="http://schemas.openxmlformats.org/officeDocument/2006/relationships/image" Target="../media/image90.png"/><Relationship Id="rId1" Type="http://schemas.openxmlformats.org/officeDocument/2006/relationships/slideLayout" Target="../slideLayouts/slideLayout19.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19.xml"/><Relationship Id="rId7" Type="http://schemas.openxmlformats.org/officeDocument/2006/relationships/image" Target="../media/image92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92.png"/><Relationship Id="rId5" Type="http://schemas.openxmlformats.org/officeDocument/2006/relationships/image" Target="../media/image44.png"/><Relationship Id="rId10" Type="http://schemas.openxmlformats.org/officeDocument/2006/relationships/image" Target="../media/image95.png"/><Relationship Id="rId4" Type="http://schemas.openxmlformats.org/officeDocument/2006/relationships/notesSlide" Target="../notesSlides/notesSlide9.xml"/><Relationship Id="rId9"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8A3154D-FCB0-A34B-BBBC-167C625558EC}"/>
              </a:ext>
            </a:extLst>
          </p:cNvPr>
          <p:cNvSpPr>
            <a:spLocks noGrp="1"/>
          </p:cNvSpPr>
          <p:nvPr>
            <p:ph type="body" sz="quarter" idx="12"/>
          </p:nvPr>
        </p:nvSpPr>
        <p:spPr/>
        <p:txBody>
          <a:bodyPr/>
          <a:lstStyle/>
          <a:p>
            <a:r>
              <a:rPr lang="fr-FR">
                <a:solidFill>
                  <a:srgbClr val="E30613"/>
                </a:solidFill>
              </a:rPr>
              <a:t>Ecole Polytechnique Fédérale de Lausanne</a:t>
            </a:r>
          </a:p>
        </p:txBody>
      </p:sp>
      <p:pic>
        <p:nvPicPr>
          <p:cNvPr id="13" name="Espace réservé pour une image  5">
            <a:extLst>
              <a:ext uri="{FF2B5EF4-FFF2-40B4-BE49-F238E27FC236}">
                <a16:creationId xmlns:a16="http://schemas.microsoft.com/office/drawing/2014/main" id="{1B481D43-0BA0-C61E-6743-7830D9914C12}"/>
              </a:ext>
            </a:extLst>
          </p:cNvPr>
          <p:cNvPicPr>
            <a:picLocks noGrp="1" noChangeAspect="1"/>
          </p:cNvPicPr>
          <p:nvPr>
            <p:ph type="pic" sz="quarter" idx="10"/>
          </p:nvPr>
        </p:nvPicPr>
        <p:blipFill rotWithShape="1">
          <a:blip r:embed="rId3"/>
          <a:srcRect t="18169" r="5121" b="18169"/>
          <a:stretch/>
        </p:blipFill>
        <p:spPr>
          <a:xfrm>
            <a:off x="1735138" y="0"/>
            <a:ext cx="7412037" cy="4948238"/>
          </a:xfrm>
        </p:spPr>
      </p:pic>
      <p:sp>
        <p:nvSpPr>
          <p:cNvPr id="14" name="Titre 8">
            <a:extLst>
              <a:ext uri="{FF2B5EF4-FFF2-40B4-BE49-F238E27FC236}">
                <a16:creationId xmlns:a16="http://schemas.microsoft.com/office/drawing/2014/main" id="{6AF2DA65-CF00-774A-9D7C-EEFA627B218F}"/>
              </a:ext>
            </a:extLst>
          </p:cNvPr>
          <p:cNvSpPr>
            <a:spLocks noGrp="1"/>
          </p:cNvSpPr>
          <p:nvPr>
            <p:ph type="ctrTitle"/>
          </p:nvPr>
        </p:nvSpPr>
        <p:spPr>
          <a:xfrm>
            <a:off x="1154113" y="778132"/>
            <a:ext cx="6231088" cy="2151528"/>
          </a:xfrm>
        </p:spPr>
        <p:txBody>
          <a:bodyPr>
            <a:normAutofit/>
          </a:bodyPr>
          <a:lstStyle/>
          <a:p>
            <a:r>
              <a:rPr lang="fr-FR" sz="4400" b="1">
                <a:effectLst/>
                <a:latin typeface="+mj-lt"/>
                <a:ea typeface="Aptos" panose="020B0004020202020204" pitchFamily="34" charset="0"/>
              </a:rPr>
              <a:t>U</a:t>
            </a:r>
            <a:r>
              <a:rPr lang="en-CH" sz="4000" b="1">
                <a:effectLst/>
                <a:latin typeface="+mj-lt"/>
                <a:ea typeface="Aptos" panose="020B0004020202020204" pitchFamily="34" charset="0"/>
              </a:rPr>
              <a:t>sing </a:t>
            </a:r>
            <a:r>
              <a:rPr lang="en-CH" sz="4000" b="1" err="1">
                <a:effectLst/>
                <a:latin typeface="+mj-lt"/>
                <a:ea typeface="Aptos" panose="020B0004020202020204" pitchFamily="34" charset="0"/>
              </a:rPr>
              <a:t>Meiss’s</a:t>
            </a:r>
            <a:r>
              <a:rPr lang="en-CH" sz="4000" b="1">
                <a:effectLst/>
                <a:latin typeface="+mj-lt"/>
                <a:ea typeface="Aptos" panose="020B0004020202020204" pitchFamily="34" charset="0"/>
              </a:rPr>
              <a:t> action principle to quantify stochasticity in the stellarator edge</a:t>
            </a:r>
            <a:endParaRPr lang="fr-FR" sz="4000">
              <a:latin typeface="+mj-lt"/>
            </a:endParaRPr>
          </a:p>
        </p:txBody>
      </p:sp>
      <p:sp>
        <p:nvSpPr>
          <p:cNvPr id="15"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5414481" y="4689527"/>
            <a:ext cx="3042925" cy="460375"/>
          </a:xfrm>
        </p:spPr>
        <p:txBody>
          <a:bodyPr lIns="90000">
            <a:normAutofit/>
          </a:bodyPr>
          <a:lstStyle/>
          <a:p>
            <a:r>
              <a:rPr lang="fr-FR" sz="1400" b="1"/>
              <a:t>L. Rais, </a:t>
            </a:r>
            <a:r>
              <a:rPr lang="en-US" sz="1400" b="1"/>
              <a:t>C. B. Smiet and J. Loizu</a:t>
            </a:r>
            <a:endParaRPr lang="fr-FR" sz="1400" b="1"/>
          </a:p>
        </p:txBody>
      </p:sp>
      <p:sp>
        <p:nvSpPr>
          <p:cNvPr id="16" name="Espace réservé du texte 2">
            <a:extLst>
              <a:ext uri="{FF2B5EF4-FFF2-40B4-BE49-F238E27FC236}">
                <a16:creationId xmlns:a16="http://schemas.microsoft.com/office/drawing/2014/main" id="{2AF0A55C-66AB-F046-AA02-AFC919A1C191}"/>
              </a:ext>
            </a:extLst>
          </p:cNvPr>
          <p:cNvSpPr>
            <a:spLocks noGrp="1"/>
          </p:cNvSpPr>
          <p:nvPr>
            <p:ph type="body" sz="quarter" idx="11"/>
          </p:nvPr>
        </p:nvSpPr>
        <p:spPr>
          <a:xfrm>
            <a:off x="2625646" y="4683125"/>
            <a:ext cx="1828800" cy="460375"/>
          </a:xfrm>
        </p:spPr>
        <p:txBody>
          <a:bodyPr/>
          <a:lstStyle/>
          <a:p>
            <a:r>
              <a:rPr lang="fr-FR" b="1"/>
              <a:t>June 2024</a:t>
            </a:r>
          </a:p>
        </p:txBody>
      </p:sp>
    </p:spTree>
    <p:extLst>
      <p:ext uri="{BB962C8B-B14F-4D97-AF65-F5344CB8AC3E}">
        <p14:creationId xmlns:p14="http://schemas.microsoft.com/office/powerpoint/2010/main" val="413527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D43EB4-E156-ADBC-647D-02AD5C1595F5}"/>
              </a:ext>
            </a:extLst>
          </p:cNvPr>
          <p:cNvPicPr>
            <a:picLocks noChangeAspect="1"/>
          </p:cNvPicPr>
          <p:nvPr/>
        </p:nvPicPr>
        <p:blipFill>
          <a:blip r:embed="rId2"/>
          <a:stretch>
            <a:fillRect/>
          </a:stretch>
        </p:blipFill>
        <p:spPr>
          <a:xfrm>
            <a:off x="4874320" y="277039"/>
            <a:ext cx="3667125" cy="3507407"/>
          </a:xfrm>
          <a:prstGeom prst="rect">
            <a:avLst/>
          </a:prstGeom>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563688"/>
            <a:ext cx="4051894" cy="3386772"/>
          </a:xfrm>
        </p:spPr>
        <p:txBody>
          <a:bodyPr>
            <a:normAutofit/>
          </a:bodyPr>
          <a:lstStyle/>
          <a:p>
            <a:r>
              <a:rPr lang="fr-CH" sz="1400"/>
              <a:t>Points in the inside of the bounded region but in the intersection will end up outside</a:t>
            </a:r>
          </a:p>
          <a:p>
            <a:r>
              <a:rPr lang="fr-CH" sz="1400"/>
              <a:t>On the contrary points catched on the outside but in the intersection will end up inside</a:t>
            </a:r>
          </a:p>
          <a:p>
            <a:r>
              <a:rPr lang="fr-CH" sz="1400"/>
              <a:t>For flux/area preserving map, it implies that the entering flux is equal to the outgoing flux </a:t>
            </a:r>
          </a:p>
          <a:p>
            <a:r>
              <a:rPr lang="fr-CH" sz="1400"/>
              <a:t>Similar to a turnstile</a:t>
            </a:r>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3962101" cy="1072753"/>
          </a:xfrm>
        </p:spPr>
        <p:txBody>
          <a:bodyPr>
            <a:normAutofit fontScale="90000"/>
          </a:bodyPr>
          <a:lstStyle/>
          <a:p>
            <a:r>
              <a:rPr lang="fr-FR"/>
              <a:t>Points in the intersection exit or enter the resonance zone</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10</a:t>
            </a:fld>
            <a:endParaRPr lang="fr-FR"/>
          </a:p>
        </p:txBody>
      </p:sp>
      <p:pic>
        <p:nvPicPr>
          <p:cNvPr id="76" name="Picture 75" descr="A metal pole with a circular design&#10;&#10;Description automatically generated with medium confidence">
            <a:extLst>
              <a:ext uri="{FF2B5EF4-FFF2-40B4-BE49-F238E27FC236}">
                <a16:creationId xmlns:a16="http://schemas.microsoft.com/office/drawing/2014/main" id="{29302242-77EA-0325-CB11-96E64F62C05C}"/>
              </a:ext>
            </a:extLst>
          </p:cNvPr>
          <p:cNvPicPr>
            <a:picLocks noChangeAspect="1"/>
          </p:cNvPicPr>
          <p:nvPr/>
        </p:nvPicPr>
        <p:blipFill>
          <a:blip r:embed="rId3"/>
          <a:stretch>
            <a:fillRect/>
          </a:stretch>
        </p:blipFill>
        <p:spPr>
          <a:xfrm>
            <a:off x="7309681" y="3113106"/>
            <a:ext cx="1577938" cy="1577938"/>
          </a:xfrm>
          <a:prstGeom prst="rect">
            <a:avLst/>
          </a:prstGeom>
        </p:spPr>
      </p:pic>
      <p:pic>
        <p:nvPicPr>
          <p:cNvPr id="78" name="Picture 77" descr="A drawing of a playground equipment&#10;&#10;Description automatically generated with medium confidence">
            <a:extLst>
              <a:ext uri="{FF2B5EF4-FFF2-40B4-BE49-F238E27FC236}">
                <a16:creationId xmlns:a16="http://schemas.microsoft.com/office/drawing/2014/main" id="{FB3B5B36-7714-B85E-4580-83ED57044F75}"/>
              </a:ext>
            </a:extLst>
          </p:cNvPr>
          <p:cNvPicPr>
            <a:picLocks noChangeAspect="1"/>
          </p:cNvPicPr>
          <p:nvPr/>
        </p:nvPicPr>
        <p:blipFill>
          <a:blip r:embed="rId4"/>
          <a:stretch>
            <a:fillRect/>
          </a:stretch>
        </p:blipFill>
        <p:spPr>
          <a:xfrm>
            <a:off x="3445172" y="3113106"/>
            <a:ext cx="2423122" cy="1953642"/>
          </a:xfrm>
          <a:prstGeom prst="rect">
            <a:avLst/>
          </a:prstGeom>
        </p:spPr>
      </p:pic>
    </p:spTree>
    <p:extLst>
      <p:ext uri="{BB962C8B-B14F-4D97-AF65-F5344CB8AC3E}">
        <p14:creationId xmlns:p14="http://schemas.microsoft.com/office/powerpoint/2010/main" val="401334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D92A7967-4865-E640-98DC-2F68AD32F272}"/>
              </a:ext>
            </a:extLst>
          </p:cNvPr>
          <p:cNvSpPr>
            <a:spLocks noGrp="1"/>
          </p:cNvSpPr>
          <p:nvPr>
            <p:ph type="pic" sz="quarter" idx="13"/>
          </p:nvPr>
        </p:nvSpPr>
        <p:spPr>
          <a:xfrm>
            <a:off x="904875" y="1563688"/>
            <a:ext cx="3549736" cy="3579812"/>
          </a:xfrm>
        </p:spPr>
        <p:txBody>
          <a:bodyPr>
            <a:normAutofit/>
          </a:bodyPr>
          <a:lstStyle/>
          <a:p>
            <a:r>
              <a:rPr lang="fr-CH" sz="1400"/>
              <a:t>Taking two close starting points inside of the resonance zone and manifold intersection</a:t>
            </a:r>
          </a:p>
          <a:p>
            <a:r>
              <a:rPr lang="fr-CH" sz="1400"/>
              <a:t>They start close but are still separated due to the infinitly thin grid structure</a:t>
            </a:r>
          </a:p>
          <a:p>
            <a:r>
              <a:rPr lang="fr-CH" sz="1400"/>
              <a:t>Thus after some amout of iterations they will end up in different region, no matter the initial their initial closeness.</a:t>
            </a:r>
          </a:p>
          <a:p>
            <a:r>
              <a:rPr lang="fr-CH" sz="1400"/>
              <a:t>How to compute this indicative turnstile flux for the poincare map ?</a:t>
            </a:r>
          </a:p>
        </p:txBody>
      </p:sp>
      <p:sp>
        <p:nvSpPr>
          <p:cNvPr id="5" name="Espace réservé de la date 4">
            <a:extLst>
              <a:ext uri="{FF2B5EF4-FFF2-40B4-BE49-F238E27FC236}">
                <a16:creationId xmlns:a16="http://schemas.microsoft.com/office/drawing/2014/main" id="{8748F7D4-36A8-704E-AF37-08718846C335}"/>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8020A50B-1D21-8C40-91A9-B311F6AF0BDF}"/>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CFE2BFF2-E242-3048-A665-79FC4A427F7B}"/>
              </a:ext>
            </a:extLst>
          </p:cNvPr>
          <p:cNvSpPr>
            <a:spLocks noGrp="1"/>
          </p:cNvSpPr>
          <p:nvPr>
            <p:ph type="sldNum" sz="quarter" idx="16"/>
          </p:nvPr>
        </p:nvSpPr>
        <p:spPr/>
        <p:txBody>
          <a:bodyPr/>
          <a:lstStyle/>
          <a:p>
            <a:fld id="{E1E1CD7C-2161-7D43-862E-CE4C333CD873}" type="slidenum">
              <a:rPr lang="fr-FR" smtClean="0"/>
              <a:pPr/>
              <a:t>11</a:t>
            </a:fld>
            <a:endParaRPr lang="fr-FR"/>
          </a:p>
        </p:txBody>
      </p:sp>
      <p:pic>
        <p:nvPicPr>
          <p:cNvPr id="97" name="Picture 96">
            <a:extLst>
              <a:ext uri="{FF2B5EF4-FFF2-40B4-BE49-F238E27FC236}">
                <a16:creationId xmlns:a16="http://schemas.microsoft.com/office/drawing/2014/main" id="{96CC4267-5E0B-998E-8069-B7635D5D8F9A}"/>
              </a:ext>
            </a:extLst>
          </p:cNvPr>
          <p:cNvPicPr>
            <a:picLocks noChangeAspect="1"/>
          </p:cNvPicPr>
          <p:nvPr/>
        </p:nvPicPr>
        <p:blipFill>
          <a:blip r:embed="rId3"/>
          <a:stretch>
            <a:fillRect/>
          </a:stretch>
        </p:blipFill>
        <p:spPr>
          <a:xfrm>
            <a:off x="4838136" y="991583"/>
            <a:ext cx="3793102" cy="3793102"/>
          </a:xfrm>
          <a:prstGeom prst="rect">
            <a:avLst/>
          </a:prstGeom>
        </p:spPr>
      </p:pic>
      <p:pic>
        <p:nvPicPr>
          <p:cNvPr id="100" name="Picture 99" descr="A diagram of a red and green line&#10;&#10;Description automatically generated">
            <a:extLst>
              <a:ext uri="{FF2B5EF4-FFF2-40B4-BE49-F238E27FC236}">
                <a16:creationId xmlns:a16="http://schemas.microsoft.com/office/drawing/2014/main" id="{292389EA-3B72-FAD0-BE3E-FCD52FE59C19}"/>
              </a:ext>
            </a:extLst>
          </p:cNvPr>
          <p:cNvPicPr>
            <a:picLocks noChangeAspect="1"/>
          </p:cNvPicPr>
          <p:nvPr/>
        </p:nvPicPr>
        <p:blipFill>
          <a:blip r:embed="rId4"/>
          <a:stretch>
            <a:fillRect/>
          </a:stretch>
        </p:blipFill>
        <p:spPr>
          <a:xfrm>
            <a:off x="4838136" y="991583"/>
            <a:ext cx="3793102" cy="3793102"/>
          </a:xfrm>
          <a:prstGeom prst="rect">
            <a:avLst/>
          </a:prstGeom>
        </p:spPr>
      </p:pic>
      <p:pic>
        <p:nvPicPr>
          <p:cNvPr id="102" name="Picture 101" descr="A map of a red and green line&#10;&#10;Description automatically generated">
            <a:extLst>
              <a:ext uri="{FF2B5EF4-FFF2-40B4-BE49-F238E27FC236}">
                <a16:creationId xmlns:a16="http://schemas.microsoft.com/office/drawing/2014/main" id="{C8838AFF-871E-D5B9-4959-8257082F8E5F}"/>
              </a:ext>
            </a:extLst>
          </p:cNvPr>
          <p:cNvPicPr>
            <a:picLocks noChangeAspect="1"/>
          </p:cNvPicPr>
          <p:nvPr/>
        </p:nvPicPr>
        <p:blipFill>
          <a:blip r:embed="rId5"/>
          <a:stretch>
            <a:fillRect/>
          </a:stretch>
        </p:blipFill>
        <p:spPr>
          <a:xfrm>
            <a:off x="4838136" y="991583"/>
            <a:ext cx="3793102" cy="3793102"/>
          </a:xfrm>
          <a:prstGeom prst="rect">
            <a:avLst/>
          </a:prstGeom>
        </p:spPr>
      </p:pic>
      <p:pic>
        <p:nvPicPr>
          <p:cNvPr id="104" name="Picture 103" descr="A map of a red and green line&#10;&#10;Description automatically generated">
            <a:extLst>
              <a:ext uri="{FF2B5EF4-FFF2-40B4-BE49-F238E27FC236}">
                <a16:creationId xmlns:a16="http://schemas.microsoft.com/office/drawing/2014/main" id="{2DAE82D9-CD88-EBC6-90B8-22BB775A6594}"/>
              </a:ext>
            </a:extLst>
          </p:cNvPr>
          <p:cNvPicPr>
            <a:picLocks noChangeAspect="1"/>
          </p:cNvPicPr>
          <p:nvPr/>
        </p:nvPicPr>
        <p:blipFill>
          <a:blip r:embed="rId6"/>
          <a:stretch>
            <a:fillRect/>
          </a:stretch>
        </p:blipFill>
        <p:spPr>
          <a:xfrm>
            <a:off x="4838136" y="991583"/>
            <a:ext cx="3793102" cy="3793102"/>
          </a:xfrm>
          <a:prstGeom prst="rect">
            <a:avLst/>
          </a:prstGeom>
        </p:spPr>
      </p:pic>
      <p:pic>
        <p:nvPicPr>
          <p:cNvPr id="106" name="Picture 105">
            <a:extLst>
              <a:ext uri="{FF2B5EF4-FFF2-40B4-BE49-F238E27FC236}">
                <a16:creationId xmlns:a16="http://schemas.microsoft.com/office/drawing/2014/main" id="{CBF273FE-41A3-A938-27B8-F505528EEA05}"/>
              </a:ext>
            </a:extLst>
          </p:cNvPr>
          <p:cNvPicPr>
            <a:picLocks noChangeAspect="1"/>
          </p:cNvPicPr>
          <p:nvPr/>
        </p:nvPicPr>
        <p:blipFill>
          <a:blip r:embed="rId7"/>
          <a:stretch>
            <a:fillRect/>
          </a:stretch>
        </p:blipFill>
        <p:spPr>
          <a:xfrm>
            <a:off x="4838136" y="991583"/>
            <a:ext cx="3793102" cy="3793102"/>
          </a:xfrm>
          <a:prstGeom prst="rect">
            <a:avLst/>
          </a:prstGeom>
        </p:spPr>
      </p:pic>
      <p:pic>
        <p:nvPicPr>
          <p:cNvPr id="108" name="Picture 107">
            <a:extLst>
              <a:ext uri="{FF2B5EF4-FFF2-40B4-BE49-F238E27FC236}">
                <a16:creationId xmlns:a16="http://schemas.microsoft.com/office/drawing/2014/main" id="{186FA47A-9764-B588-1148-B13AAAE729E1}"/>
              </a:ext>
            </a:extLst>
          </p:cNvPr>
          <p:cNvPicPr>
            <a:picLocks noChangeAspect="1"/>
          </p:cNvPicPr>
          <p:nvPr/>
        </p:nvPicPr>
        <p:blipFill>
          <a:blip r:embed="rId8"/>
          <a:stretch>
            <a:fillRect/>
          </a:stretch>
        </p:blipFill>
        <p:spPr>
          <a:xfrm>
            <a:off x="4838136" y="991583"/>
            <a:ext cx="3793102" cy="3793102"/>
          </a:xfrm>
          <a:prstGeom prst="rect">
            <a:avLst/>
          </a:prstGeom>
        </p:spPr>
      </p:pic>
      <p:pic>
        <p:nvPicPr>
          <p:cNvPr id="110" name="Picture 109">
            <a:extLst>
              <a:ext uri="{FF2B5EF4-FFF2-40B4-BE49-F238E27FC236}">
                <a16:creationId xmlns:a16="http://schemas.microsoft.com/office/drawing/2014/main" id="{954F4F4F-EEB9-9073-9BDE-E0309F78101D}"/>
              </a:ext>
            </a:extLst>
          </p:cNvPr>
          <p:cNvPicPr>
            <a:picLocks noChangeAspect="1"/>
          </p:cNvPicPr>
          <p:nvPr/>
        </p:nvPicPr>
        <p:blipFill>
          <a:blip r:embed="rId9"/>
          <a:stretch>
            <a:fillRect/>
          </a:stretch>
        </p:blipFill>
        <p:spPr>
          <a:xfrm>
            <a:off x="4838136" y="991583"/>
            <a:ext cx="3793102" cy="3793102"/>
          </a:xfrm>
          <a:prstGeom prst="rect">
            <a:avLst/>
          </a:prstGeom>
        </p:spPr>
      </p:pic>
      <p:pic>
        <p:nvPicPr>
          <p:cNvPr id="112" name="Picture 111">
            <a:extLst>
              <a:ext uri="{FF2B5EF4-FFF2-40B4-BE49-F238E27FC236}">
                <a16:creationId xmlns:a16="http://schemas.microsoft.com/office/drawing/2014/main" id="{3BAC0F63-E6D6-8ADB-9CA3-CA518D5D6523}"/>
              </a:ext>
            </a:extLst>
          </p:cNvPr>
          <p:cNvPicPr>
            <a:picLocks noChangeAspect="1"/>
          </p:cNvPicPr>
          <p:nvPr/>
        </p:nvPicPr>
        <p:blipFill>
          <a:blip r:embed="rId10"/>
          <a:stretch>
            <a:fillRect/>
          </a:stretch>
        </p:blipFill>
        <p:spPr>
          <a:xfrm>
            <a:off x="4838136" y="991583"/>
            <a:ext cx="3793102" cy="3793102"/>
          </a:xfrm>
          <a:prstGeom prst="rect">
            <a:avLst/>
          </a:prstGeom>
        </p:spPr>
      </p:pic>
      <p:pic>
        <p:nvPicPr>
          <p:cNvPr id="114" name="Picture 113">
            <a:extLst>
              <a:ext uri="{FF2B5EF4-FFF2-40B4-BE49-F238E27FC236}">
                <a16:creationId xmlns:a16="http://schemas.microsoft.com/office/drawing/2014/main" id="{02D777DD-66EC-D2A5-6F39-EF2B9F7C64AF}"/>
              </a:ext>
            </a:extLst>
          </p:cNvPr>
          <p:cNvPicPr>
            <a:picLocks noChangeAspect="1"/>
          </p:cNvPicPr>
          <p:nvPr/>
        </p:nvPicPr>
        <p:blipFill>
          <a:blip r:embed="rId11"/>
          <a:stretch>
            <a:fillRect/>
          </a:stretch>
        </p:blipFill>
        <p:spPr>
          <a:xfrm>
            <a:off x="4838136" y="991583"/>
            <a:ext cx="3793102" cy="3793102"/>
          </a:xfrm>
          <a:prstGeom prst="rect">
            <a:avLst/>
          </a:prstGeom>
        </p:spPr>
      </p:pic>
      <p:pic>
        <p:nvPicPr>
          <p:cNvPr id="116" name="Picture 115">
            <a:extLst>
              <a:ext uri="{FF2B5EF4-FFF2-40B4-BE49-F238E27FC236}">
                <a16:creationId xmlns:a16="http://schemas.microsoft.com/office/drawing/2014/main" id="{78C36874-1BBC-1EBC-D2C9-974A563E283D}"/>
              </a:ext>
            </a:extLst>
          </p:cNvPr>
          <p:cNvPicPr>
            <a:picLocks noChangeAspect="1"/>
          </p:cNvPicPr>
          <p:nvPr/>
        </p:nvPicPr>
        <p:blipFill>
          <a:blip r:embed="rId12"/>
          <a:stretch>
            <a:fillRect/>
          </a:stretch>
        </p:blipFill>
        <p:spPr>
          <a:xfrm>
            <a:off x="4838136" y="991583"/>
            <a:ext cx="3793102" cy="3793102"/>
          </a:xfrm>
          <a:prstGeom prst="rect">
            <a:avLst/>
          </a:prstGeom>
        </p:spPr>
      </p:pic>
      <p:pic>
        <p:nvPicPr>
          <p:cNvPr id="118" name="Picture 117">
            <a:extLst>
              <a:ext uri="{FF2B5EF4-FFF2-40B4-BE49-F238E27FC236}">
                <a16:creationId xmlns:a16="http://schemas.microsoft.com/office/drawing/2014/main" id="{F0F15C94-6830-67AD-5775-6CB3742FDCC9}"/>
              </a:ext>
            </a:extLst>
          </p:cNvPr>
          <p:cNvPicPr>
            <a:picLocks noChangeAspect="1"/>
          </p:cNvPicPr>
          <p:nvPr/>
        </p:nvPicPr>
        <p:blipFill>
          <a:blip r:embed="rId13"/>
          <a:stretch>
            <a:fillRect/>
          </a:stretch>
        </p:blipFill>
        <p:spPr>
          <a:xfrm>
            <a:off x="4838136" y="991583"/>
            <a:ext cx="3793102" cy="3793102"/>
          </a:xfrm>
          <a:prstGeom prst="rect">
            <a:avLst/>
          </a:prstGeom>
        </p:spPr>
      </p:pic>
      <p:pic>
        <p:nvPicPr>
          <p:cNvPr id="120" name="Picture 119">
            <a:extLst>
              <a:ext uri="{FF2B5EF4-FFF2-40B4-BE49-F238E27FC236}">
                <a16:creationId xmlns:a16="http://schemas.microsoft.com/office/drawing/2014/main" id="{DDA7E806-1F1D-0B63-9A8F-C013D08F265A}"/>
              </a:ext>
            </a:extLst>
          </p:cNvPr>
          <p:cNvPicPr>
            <a:picLocks noChangeAspect="1"/>
          </p:cNvPicPr>
          <p:nvPr/>
        </p:nvPicPr>
        <p:blipFill>
          <a:blip r:embed="rId14"/>
          <a:stretch>
            <a:fillRect/>
          </a:stretch>
        </p:blipFill>
        <p:spPr>
          <a:xfrm>
            <a:off x="4838136" y="991583"/>
            <a:ext cx="3793102" cy="3793102"/>
          </a:xfrm>
          <a:prstGeom prst="rect">
            <a:avLst/>
          </a:prstGeom>
        </p:spPr>
      </p:pic>
      <p:pic>
        <p:nvPicPr>
          <p:cNvPr id="122" name="Picture 121">
            <a:extLst>
              <a:ext uri="{FF2B5EF4-FFF2-40B4-BE49-F238E27FC236}">
                <a16:creationId xmlns:a16="http://schemas.microsoft.com/office/drawing/2014/main" id="{BCEE97D5-31BF-114B-5AEF-840EC45BC887}"/>
              </a:ext>
            </a:extLst>
          </p:cNvPr>
          <p:cNvPicPr>
            <a:picLocks noChangeAspect="1"/>
          </p:cNvPicPr>
          <p:nvPr/>
        </p:nvPicPr>
        <p:blipFill>
          <a:blip r:embed="rId15"/>
          <a:stretch>
            <a:fillRect/>
          </a:stretch>
        </p:blipFill>
        <p:spPr>
          <a:xfrm>
            <a:off x="4838136" y="991583"/>
            <a:ext cx="3793102" cy="3793102"/>
          </a:xfrm>
          <a:prstGeom prst="rect">
            <a:avLst/>
          </a:prstGeom>
        </p:spPr>
      </p:pic>
      <p:pic>
        <p:nvPicPr>
          <p:cNvPr id="124" name="Picture 123" descr="A map of a red and green line&#10;&#10;Description automatically generated">
            <a:extLst>
              <a:ext uri="{FF2B5EF4-FFF2-40B4-BE49-F238E27FC236}">
                <a16:creationId xmlns:a16="http://schemas.microsoft.com/office/drawing/2014/main" id="{095EC6C6-9974-E9BA-8935-9215E7F31761}"/>
              </a:ext>
            </a:extLst>
          </p:cNvPr>
          <p:cNvPicPr>
            <a:picLocks noChangeAspect="1"/>
          </p:cNvPicPr>
          <p:nvPr/>
        </p:nvPicPr>
        <p:blipFill>
          <a:blip r:embed="rId16"/>
          <a:stretch>
            <a:fillRect/>
          </a:stretch>
        </p:blipFill>
        <p:spPr>
          <a:xfrm>
            <a:off x="4838136" y="991583"/>
            <a:ext cx="3793102" cy="3793102"/>
          </a:xfrm>
          <a:prstGeom prst="rect">
            <a:avLst/>
          </a:prstGeom>
        </p:spPr>
      </p:pic>
      <p:pic>
        <p:nvPicPr>
          <p:cNvPr id="126" name="Picture 125">
            <a:extLst>
              <a:ext uri="{FF2B5EF4-FFF2-40B4-BE49-F238E27FC236}">
                <a16:creationId xmlns:a16="http://schemas.microsoft.com/office/drawing/2014/main" id="{153A18E7-FBAF-548C-C99B-EE9A4BC1B6F7}"/>
              </a:ext>
            </a:extLst>
          </p:cNvPr>
          <p:cNvPicPr>
            <a:picLocks noChangeAspect="1"/>
          </p:cNvPicPr>
          <p:nvPr/>
        </p:nvPicPr>
        <p:blipFill>
          <a:blip r:embed="rId17"/>
          <a:stretch>
            <a:fillRect/>
          </a:stretch>
        </p:blipFill>
        <p:spPr>
          <a:xfrm>
            <a:off x="4838136" y="991583"/>
            <a:ext cx="3793102" cy="3793102"/>
          </a:xfrm>
          <a:prstGeom prst="rect">
            <a:avLst/>
          </a:prstGeom>
        </p:spPr>
      </p:pic>
      <p:pic>
        <p:nvPicPr>
          <p:cNvPr id="128" name="Picture 127" descr="A map of a red and green line&#10;&#10;Description automatically generated">
            <a:extLst>
              <a:ext uri="{FF2B5EF4-FFF2-40B4-BE49-F238E27FC236}">
                <a16:creationId xmlns:a16="http://schemas.microsoft.com/office/drawing/2014/main" id="{7DEBF814-23BD-F62F-06EB-CACC9051512C}"/>
              </a:ext>
            </a:extLst>
          </p:cNvPr>
          <p:cNvPicPr>
            <a:picLocks noChangeAspect="1"/>
          </p:cNvPicPr>
          <p:nvPr/>
        </p:nvPicPr>
        <p:blipFill>
          <a:blip r:embed="rId18"/>
          <a:stretch>
            <a:fillRect/>
          </a:stretch>
        </p:blipFill>
        <p:spPr>
          <a:xfrm>
            <a:off x="4838136" y="991583"/>
            <a:ext cx="3793102" cy="3793102"/>
          </a:xfrm>
          <a:prstGeom prst="rect">
            <a:avLst/>
          </a:prstGeom>
        </p:spPr>
      </p:pic>
      <p:pic>
        <p:nvPicPr>
          <p:cNvPr id="130" name="Picture 129">
            <a:extLst>
              <a:ext uri="{FF2B5EF4-FFF2-40B4-BE49-F238E27FC236}">
                <a16:creationId xmlns:a16="http://schemas.microsoft.com/office/drawing/2014/main" id="{8A16B4F2-29DC-2FF9-077B-4C5B6F7863F8}"/>
              </a:ext>
            </a:extLst>
          </p:cNvPr>
          <p:cNvPicPr>
            <a:picLocks noChangeAspect="1"/>
          </p:cNvPicPr>
          <p:nvPr/>
        </p:nvPicPr>
        <p:blipFill>
          <a:blip r:embed="rId19"/>
          <a:stretch>
            <a:fillRect/>
          </a:stretch>
        </p:blipFill>
        <p:spPr>
          <a:xfrm>
            <a:off x="4838136" y="991583"/>
            <a:ext cx="3793102" cy="3793102"/>
          </a:xfrm>
          <a:prstGeom prst="rect">
            <a:avLst/>
          </a:prstGeom>
        </p:spPr>
      </p:pic>
      <p:pic>
        <p:nvPicPr>
          <p:cNvPr id="132" name="Picture 131" descr="A map of a city&#10;&#10;Description automatically generated">
            <a:extLst>
              <a:ext uri="{FF2B5EF4-FFF2-40B4-BE49-F238E27FC236}">
                <a16:creationId xmlns:a16="http://schemas.microsoft.com/office/drawing/2014/main" id="{E2CE685B-D64B-0BEC-6F44-3B8B505019F0}"/>
              </a:ext>
            </a:extLst>
          </p:cNvPr>
          <p:cNvPicPr>
            <a:picLocks noChangeAspect="1"/>
          </p:cNvPicPr>
          <p:nvPr/>
        </p:nvPicPr>
        <p:blipFill>
          <a:blip r:embed="rId20"/>
          <a:stretch>
            <a:fillRect/>
          </a:stretch>
        </p:blipFill>
        <p:spPr>
          <a:xfrm>
            <a:off x="4838136" y="991583"/>
            <a:ext cx="3793102" cy="3793102"/>
          </a:xfrm>
          <a:prstGeom prst="rect">
            <a:avLst/>
          </a:prstGeom>
        </p:spPr>
      </p:pic>
      <p:pic>
        <p:nvPicPr>
          <p:cNvPr id="134" name="Picture 133" descr="A map of a city&#10;&#10;Description automatically generated">
            <a:extLst>
              <a:ext uri="{FF2B5EF4-FFF2-40B4-BE49-F238E27FC236}">
                <a16:creationId xmlns:a16="http://schemas.microsoft.com/office/drawing/2014/main" id="{593343E5-C706-4514-2422-FAD9DE2070F2}"/>
              </a:ext>
            </a:extLst>
          </p:cNvPr>
          <p:cNvPicPr>
            <a:picLocks noChangeAspect="1"/>
          </p:cNvPicPr>
          <p:nvPr/>
        </p:nvPicPr>
        <p:blipFill>
          <a:blip r:embed="rId21"/>
          <a:stretch>
            <a:fillRect/>
          </a:stretch>
        </p:blipFill>
        <p:spPr>
          <a:xfrm>
            <a:off x="4838136" y="991583"/>
            <a:ext cx="3793102" cy="3793102"/>
          </a:xfrm>
          <a:prstGeom prst="rect">
            <a:avLst/>
          </a:prstGeom>
        </p:spPr>
      </p:pic>
      <p:pic>
        <p:nvPicPr>
          <p:cNvPr id="136" name="Picture 135" descr="A map of a city&#10;&#10;Description automatically generated">
            <a:extLst>
              <a:ext uri="{FF2B5EF4-FFF2-40B4-BE49-F238E27FC236}">
                <a16:creationId xmlns:a16="http://schemas.microsoft.com/office/drawing/2014/main" id="{A1EE1178-E4DF-9B04-0B06-EC7198A32F4E}"/>
              </a:ext>
            </a:extLst>
          </p:cNvPr>
          <p:cNvPicPr>
            <a:picLocks noChangeAspect="1"/>
          </p:cNvPicPr>
          <p:nvPr/>
        </p:nvPicPr>
        <p:blipFill>
          <a:blip r:embed="rId22"/>
          <a:stretch>
            <a:fillRect/>
          </a:stretch>
        </p:blipFill>
        <p:spPr>
          <a:xfrm>
            <a:off x="4838136" y="991583"/>
            <a:ext cx="3793102" cy="3793102"/>
          </a:xfrm>
          <a:prstGeom prst="rect">
            <a:avLst/>
          </a:prstGeom>
        </p:spPr>
      </p:pic>
      <p:pic>
        <p:nvPicPr>
          <p:cNvPr id="138" name="Picture 137">
            <a:extLst>
              <a:ext uri="{FF2B5EF4-FFF2-40B4-BE49-F238E27FC236}">
                <a16:creationId xmlns:a16="http://schemas.microsoft.com/office/drawing/2014/main" id="{5E057B28-F0AB-EFDF-1A28-0AA30B93638B}"/>
              </a:ext>
            </a:extLst>
          </p:cNvPr>
          <p:cNvPicPr>
            <a:picLocks noChangeAspect="1"/>
          </p:cNvPicPr>
          <p:nvPr/>
        </p:nvPicPr>
        <p:blipFill>
          <a:blip r:embed="rId23"/>
          <a:stretch>
            <a:fillRect/>
          </a:stretch>
        </p:blipFill>
        <p:spPr>
          <a:xfrm>
            <a:off x="4838136" y="991583"/>
            <a:ext cx="3793102" cy="3793102"/>
          </a:xfrm>
          <a:prstGeom prst="rect">
            <a:avLst/>
          </a:prstGeom>
        </p:spPr>
      </p:pic>
      <p:pic>
        <p:nvPicPr>
          <p:cNvPr id="140" name="Picture 139">
            <a:extLst>
              <a:ext uri="{FF2B5EF4-FFF2-40B4-BE49-F238E27FC236}">
                <a16:creationId xmlns:a16="http://schemas.microsoft.com/office/drawing/2014/main" id="{8AF01393-0F8D-3091-8F8E-D2F806177A33}"/>
              </a:ext>
            </a:extLst>
          </p:cNvPr>
          <p:cNvPicPr>
            <a:picLocks noChangeAspect="1"/>
          </p:cNvPicPr>
          <p:nvPr/>
        </p:nvPicPr>
        <p:blipFill>
          <a:blip r:embed="rId24"/>
          <a:stretch>
            <a:fillRect/>
          </a:stretch>
        </p:blipFill>
        <p:spPr>
          <a:xfrm>
            <a:off x="4838136" y="991583"/>
            <a:ext cx="3793102" cy="3793102"/>
          </a:xfrm>
          <a:prstGeom prst="rect">
            <a:avLst/>
          </a:prstGeom>
        </p:spPr>
      </p:pic>
      <p:pic>
        <p:nvPicPr>
          <p:cNvPr id="142" name="Picture 141">
            <a:extLst>
              <a:ext uri="{FF2B5EF4-FFF2-40B4-BE49-F238E27FC236}">
                <a16:creationId xmlns:a16="http://schemas.microsoft.com/office/drawing/2014/main" id="{AA706C9D-9481-9BAC-4452-4E8E87D483BF}"/>
              </a:ext>
            </a:extLst>
          </p:cNvPr>
          <p:cNvPicPr>
            <a:picLocks noChangeAspect="1"/>
          </p:cNvPicPr>
          <p:nvPr/>
        </p:nvPicPr>
        <p:blipFill>
          <a:blip r:embed="rId25"/>
          <a:stretch>
            <a:fillRect/>
          </a:stretch>
        </p:blipFill>
        <p:spPr>
          <a:xfrm>
            <a:off x="4838136" y="991583"/>
            <a:ext cx="3793102" cy="3793102"/>
          </a:xfrm>
          <a:prstGeom prst="rect">
            <a:avLst/>
          </a:prstGeom>
        </p:spPr>
      </p:pic>
      <p:pic>
        <p:nvPicPr>
          <p:cNvPr id="144" name="Picture 143">
            <a:extLst>
              <a:ext uri="{FF2B5EF4-FFF2-40B4-BE49-F238E27FC236}">
                <a16:creationId xmlns:a16="http://schemas.microsoft.com/office/drawing/2014/main" id="{0F02532F-DD41-3367-60CB-E49EF87CB3D1}"/>
              </a:ext>
            </a:extLst>
          </p:cNvPr>
          <p:cNvPicPr>
            <a:picLocks noChangeAspect="1"/>
          </p:cNvPicPr>
          <p:nvPr/>
        </p:nvPicPr>
        <p:blipFill>
          <a:blip r:embed="rId26"/>
          <a:stretch>
            <a:fillRect/>
          </a:stretch>
        </p:blipFill>
        <p:spPr>
          <a:xfrm>
            <a:off x="4838136" y="991583"/>
            <a:ext cx="3793102" cy="3793102"/>
          </a:xfrm>
          <a:prstGeom prst="rect">
            <a:avLst/>
          </a:prstGeom>
        </p:spPr>
      </p:pic>
      <p:pic>
        <p:nvPicPr>
          <p:cNvPr id="146" name="Picture 145">
            <a:extLst>
              <a:ext uri="{FF2B5EF4-FFF2-40B4-BE49-F238E27FC236}">
                <a16:creationId xmlns:a16="http://schemas.microsoft.com/office/drawing/2014/main" id="{30C6A260-9DA6-018D-385D-B72E8BD73673}"/>
              </a:ext>
            </a:extLst>
          </p:cNvPr>
          <p:cNvPicPr>
            <a:picLocks noChangeAspect="1"/>
          </p:cNvPicPr>
          <p:nvPr/>
        </p:nvPicPr>
        <p:blipFill>
          <a:blip r:embed="rId27"/>
          <a:stretch>
            <a:fillRect/>
          </a:stretch>
        </p:blipFill>
        <p:spPr>
          <a:xfrm>
            <a:off x="4838136" y="991583"/>
            <a:ext cx="3793102" cy="3793102"/>
          </a:xfrm>
          <a:prstGeom prst="rect">
            <a:avLst/>
          </a:prstGeom>
        </p:spPr>
      </p:pic>
      <p:pic>
        <p:nvPicPr>
          <p:cNvPr id="148" name="Picture 147">
            <a:extLst>
              <a:ext uri="{FF2B5EF4-FFF2-40B4-BE49-F238E27FC236}">
                <a16:creationId xmlns:a16="http://schemas.microsoft.com/office/drawing/2014/main" id="{57C5D5F4-CBAD-9ED0-12EA-7131FF991A83}"/>
              </a:ext>
            </a:extLst>
          </p:cNvPr>
          <p:cNvPicPr>
            <a:picLocks noChangeAspect="1"/>
          </p:cNvPicPr>
          <p:nvPr/>
        </p:nvPicPr>
        <p:blipFill>
          <a:blip r:embed="rId28"/>
          <a:stretch>
            <a:fillRect/>
          </a:stretch>
        </p:blipFill>
        <p:spPr>
          <a:xfrm>
            <a:off x="4838136" y="991583"/>
            <a:ext cx="3793102" cy="3793102"/>
          </a:xfrm>
          <a:prstGeom prst="rect">
            <a:avLst/>
          </a:prstGeom>
        </p:spPr>
      </p:pic>
      <p:pic>
        <p:nvPicPr>
          <p:cNvPr id="150" name="Picture 149">
            <a:extLst>
              <a:ext uri="{FF2B5EF4-FFF2-40B4-BE49-F238E27FC236}">
                <a16:creationId xmlns:a16="http://schemas.microsoft.com/office/drawing/2014/main" id="{A3456079-FD2D-14DB-E545-6E772DD6C9ED}"/>
              </a:ext>
            </a:extLst>
          </p:cNvPr>
          <p:cNvPicPr>
            <a:picLocks noChangeAspect="1"/>
          </p:cNvPicPr>
          <p:nvPr/>
        </p:nvPicPr>
        <p:blipFill>
          <a:blip r:embed="rId29"/>
          <a:stretch>
            <a:fillRect/>
          </a:stretch>
        </p:blipFill>
        <p:spPr>
          <a:xfrm>
            <a:off x="4838136" y="991583"/>
            <a:ext cx="3793102" cy="3793102"/>
          </a:xfrm>
          <a:prstGeom prst="rect">
            <a:avLst/>
          </a:prstGeom>
        </p:spPr>
      </p:pic>
      <p:pic>
        <p:nvPicPr>
          <p:cNvPr id="152" name="Picture 151">
            <a:extLst>
              <a:ext uri="{FF2B5EF4-FFF2-40B4-BE49-F238E27FC236}">
                <a16:creationId xmlns:a16="http://schemas.microsoft.com/office/drawing/2014/main" id="{3544EDEE-3E67-011F-90AA-C8C213969892}"/>
              </a:ext>
            </a:extLst>
          </p:cNvPr>
          <p:cNvPicPr>
            <a:picLocks noChangeAspect="1"/>
          </p:cNvPicPr>
          <p:nvPr/>
        </p:nvPicPr>
        <p:blipFill>
          <a:blip r:embed="rId30"/>
          <a:stretch>
            <a:fillRect/>
          </a:stretch>
        </p:blipFill>
        <p:spPr>
          <a:xfrm>
            <a:off x="4838136" y="991583"/>
            <a:ext cx="3793102" cy="3793102"/>
          </a:xfrm>
          <a:prstGeom prst="rect">
            <a:avLst/>
          </a:prstGeom>
        </p:spPr>
      </p:pic>
      <p:pic>
        <p:nvPicPr>
          <p:cNvPr id="154" name="Picture 153">
            <a:extLst>
              <a:ext uri="{FF2B5EF4-FFF2-40B4-BE49-F238E27FC236}">
                <a16:creationId xmlns:a16="http://schemas.microsoft.com/office/drawing/2014/main" id="{8B8934A9-B0A0-6C54-1B4A-6D5E3EE3CDF7}"/>
              </a:ext>
            </a:extLst>
          </p:cNvPr>
          <p:cNvPicPr>
            <a:picLocks noChangeAspect="1"/>
          </p:cNvPicPr>
          <p:nvPr/>
        </p:nvPicPr>
        <p:blipFill>
          <a:blip r:embed="rId31"/>
          <a:stretch>
            <a:fillRect/>
          </a:stretch>
        </p:blipFill>
        <p:spPr>
          <a:xfrm>
            <a:off x="4838136" y="991583"/>
            <a:ext cx="3793102" cy="3793102"/>
          </a:xfrm>
          <a:prstGeom prst="rect">
            <a:avLst/>
          </a:prstGeom>
        </p:spPr>
      </p:pic>
      <p:pic>
        <p:nvPicPr>
          <p:cNvPr id="156" name="Picture 155">
            <a:extLst>
              <a:ext uri="{FF2B5EF4-FFF2-40B4-BE49-F238E27FC236}">
                <a16:creationId xmlns:a16="http://schemas.microsoft.com/office/drawing/2014/main" id="{1EFE171A-0170-42DC-0404-A795AC34936F}"/>
              </a:ext>
            </a:extLst>
          </p:cNvPr>
          <p:cNvPicPr>
            <a:picLocks noChangeAspect="1"/>
          </p:cNvPicPr>
          <p:nvPr/>
        </p:nvPicPr>
        <p:blipFill>
          <a:blip r:embed="rId32"/>
          <a:stretch>
            <a:fillRect/>
          </a:stretch>
        </p:blipFill>
        <p:spPr>
          <a:xfrm>
            <a:off x="4838136" y="991583"/>
            <a:ext cx="3793102" cy="3793102"/>
          </a:xfrm>
          <a:prstGeom prst="rect">
            <a:avLst/>
          </a:prstGeom>
        </p:spPr>
      </p:pic>
      <p:sp>
        <p:nvSpPr>
          <p:cNvPr id="4" name="Titre 3">
            <a:extLst>
              <a:ext uri="{FF2B5EF4-FFF2-40B4-BE49-F238E27FC236}">
                <a16:creationId xmlns:a16="http://schemas.microsoft.com/office/drawing/2014/main" id="{211B708E-5D66-AC4E-88EB-D50C6EC8E48C}"/>
              </a:ext>
            </a:extLst>
          </p:cNvPr>
          <p:cNvSpPr>
            <a:spLocks noGrp="1"/>
          </p:cNvSpPr>
          <p:nvPr>
            <p:ph type="title"/>
          </p:nvPr>
        </p:nvSpPr>
        <p:spPr>
          <a:xfrm>
            <a:off x="904875" y="179552"/>
            <a:ext cx="4057823" cy="911017"/>
          </a:xfrm>
        </p:spPr>
        <p:txBody>
          <a:bodyPr>
            <a:normAutofit fontScale="90000"/>
          </a:bodyPr>
          <a:lstStyle/>
          <a:p>
            <a:r>
              <a:rPr lang="fr-FR"/>
              <a:t>Trellis structure and turnstile behaviour explain why the brokeness is linked to chaos</a:t>
            </a:r>
          </a:p>
        </p:txBody>
      </p:sp>
    </p:spTree>
    <p:extLst>
      <p:ext uri="{BB962C8B-B14F-4D97-AF65-F5344CB8AC3E}">
        <p14:creationId xmlns:p14="http://schemas.microsoft.com/office/powerpoint/2010/main" val="275809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0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0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0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10"/>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12"/>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14"/>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116"/>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118"/>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120"/>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122"/>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nodeType="afterEffect">
                                  <p:stCondLst>
                                    <p:cond delay="500"/>
                                  </p:stCondLst>
                                  <p:childTnLst>
                                    <p:set>
                                      <p:cBhvr>
                                        <p:cTn id="42" dur="1" fill="hold">
                                          <p:stCondLst>
                                            <p:cond delay="0"/>
                                          </p:stCondLst>
                                        </p:cTn>
                                        <p:tgtEl>
                                          <p:spTgt spid="124"/>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nodeType="afterEffect">
                                  <p:stCondLst>
                                    <p:cond delay="500"/>
                                  </p:stCondLst>
                                  <p:childTnLst>
                                    <p:set>
                                      <p:cBhvr>
                                        <p:cTn id="45" dur="1" fill="hold">
                                          <p:stCondLst>
                                            <p:cond delay="0"/>
                                          </p:stCondLst>
                                        </p:cTn>
                                        <p:tgtEl>
                                          <p:spTgt spid="126"/>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nodeType="afterEffect">
                                  <p:stCondLst>
                                    <p:cond delay="500"/>
                                  </p:stCondLst>
                                  <p:childTnLst>
                                    <p:set>
                                      <p:cBhvr>
                                        <p:cTn id="48" dur="1" fill="hold">
                                          <p:stCondLst>
                                            <p:cond delay="0"/>
                                          </p:stCondLst>
                                        </p:cTn>
                                        <p:tgtEl>
                                          <p:spTgt spid="128"/>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nodeType="afterEffect">
                                  <p:stCondLst>
                                    <p:cond delay="500"/>
                                  </p:stCondLst>
                                  <p:childTnLst>
                                    <p:set>
                                      <p:cBhvr>
                                        <p:cTn id="51" dur="1" fill="hold">
                                          <p:stCondLst>
                                            <p:cond delay="0"/>
                                          </p:stCondLst>
                                        </p:cTn>
                                        <p:tgtEl>
                                          <p:spTgt spid="130"/>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nodeType="afterEffect">
                                  <p:stCondLst>
                                    <p:cond delay="500"/>
                                  </p:stCondLst>
                                  <p:childTnLst>
                                    <p:set>
                                      <p:cBhvr>
                                        <p:cTn id="54" dur="1" fill="hold">
                                          <p:stCondLst>
                                            <p:cond delay="0"/>
                                          </p:stCondLst>
                                        </p:cTn>
                                        <p:tgtEl>
                                          <p:spTgt spid="132"/>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nodeType="afterEffect">
                                  <p:stCondLst>
                                    <p:cond delay="500"/>
                                  </p:stCondLst>
                                  <p:childTnLst>
                                    <p:set>
                                      <p:cBhvr>
                                        <p:cTn id="57" dur="1" fill="hold">
                                          <p:stCondLst>
                                            <p:cond delay="0"/>
                                          </p:stCondLst>
                                        </p:cTn>
                                        <p:tgtEl>
                                          <p:spTgt spid="134"/>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nodeType="afterEffect">
                                  <p:stCondLst>
                                    <p:cond delay="50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9000"/>
                            </p:stCondLst>
                            <p:childTnLst>
                              <p:par>
                                <p:cTn id="62" presetID="1" presetClass="entr" presetSubtype="0" fill="hold" nodeType="afterEffect">
                                  <p:stCondLst>
                                    <p:cond delay="500"/>
                                  </p:stCondLst>
                                  <p:childTnLst>
                                    <p:set>
                                      <p:cBhvr>
                                        <p:cTn id="63" dur="1" fill="hold">
                                          <p:stCondLst>
                                            <p:cond delay="0"/>
                                          </p:stCondLst>
                                        </p:cTn>
                                        <p:tgtEl>
                                          <p:spTgt spid="138"/>
                                        </p:tgtEl>
                                        <p:attrNameLst>
                                          <p:attrName>style.visibility</p:attrName>
                                        </p:attrNameLst>
                                      </p:cBhvr>
                                      <p:to>
                                        <p:strVal val="visible"/>
                                      </p:to>
                                    </p:set>
                                  </p:childTnLst>
                                </p:cTn>
                              </p:par>
                            </p:childTnLst>
                          </p:cTn>
                        </p:par>
                        <p:par>
                          <p:cTn id="64" fill="hold">
                            <p:stCondLst>
                              <p:cond delay="9500"/>
                            </p:stCondLst>
                            <p:childTnLst>
                              <p:par>
                                <p:cTn id="65" presetID="1" presetClass="entr" presetSubtype="0" fill="hold" nodeType="afterEffect">
                                  <p:stCondLst>
                                    <p:cond delay="500"/>
                                  </p:stCondLst>
                                  <p:childTnLst>
                                    <p:set>
                                      <p:cBhvr>
                                        <p:cTn id="66" dur="1" fill="hold">
                                          <p:stCondLst>
                                            <p:cond delay="0"/>
                                          </p:stCondLst>
                                        </p:cTn>
                                        <p:tgtEl>
                                          <p:spTgt spid="140"/>
                                        </p:tgtEl>
                                        <p:attrNameLst>
                                          <p:attrName>style.visibility</p:attrName>
                                        </p:attrNameLst>
                                      </p:cBhvr>
                                      <p:to>
                                        <p:strVal val="visible"/>
                                      </p:to>
                                    </p:set>
                                  </p:childTnLst>
                                </p:cTn>
                              </p:par>
                            </p:childTnLst>
                          </p:cTn>
                        </p:par>
                        <p:par>
                          <p:cTn id="67" fill="hold">
                            <p:stCondLst>
                              <p:cond delay="10000"/>
                            </p:stCondLst>
                            <p:childTnLst>
                              <p:par>
                                <p:cTn id="68" presetID="1" presetClass="entr" presetSubtype="0" fill="hold" nodeType="afterEffect">
                                  <p:stCondLst>
                                    <p:cond delay="500"/>
                                  </p:stCondLst>
                                  <p:childTnLst>
                                    <p:set>
                                      <p:cBhvr>
                                        <p:cTn id="69" dur="1" fill="hold">
                                          <p:stCondLst>
                                            <p:cond delay="0"/>
                                          </p:stCondLst>
                                        </p:cTn>
                                        <p:tgtEl>
                                          <p:spTgt spid="142"/>
                                        </p:tgtEl>
                                        <p:attrNameLst>
                                          <p:attrName>style.visibility</p:attrName>
                                        </p:attrNameLst>
                                      </p:cBhvr>
                                      <p:to>
                                        <p:strVal val="visible"/>
                                      </p:to>
                                    </p:set>
                                  </p:childTnLst>
                                </p:cTn>
                              </p:par>
                            </p:childTnLst>
                          </p:cTn>
                        </p:par>
                        <p:par>
                          <p:cTn id="70" fill="hold">
                            <p:stCondLst>
                              <p:cond delay="10500"/>
                            </p:stCondLst>
                            <p:childTnLst>
                              <p:par>
                                <p:cTn id="71" presetID="1" presetClass="entr" presetSubtype="0" fill="hold" nodeType="afterEffect">
                                  <p:stCondLst>
                                    <p:cond delay="500"/>
                                  </p:stCondLst>
                                  <p:childTnLst>
                                    <p:set>
                                      <p:cBhvr>
                                        <p:cTn id="72" dur="1" fill="hold">
                                          <p:stCondLst>
                                            <p:cond delay="0"/>
                                          </p:stCondLst>
                                        </p:cTn>
                                        <p:tgtEl>
                                          <p:spTgt spid="144"/>
                                        </p:tgtEl>
                                        <p:attrNameLst>
                                          <p:attrName>style.visibility</p:attrName>
                                        </p:attrNameLst>
                                      </p:cBhvr>
                                      <p:to>
                                        <p:strVal val="visible"/>
                                      </p:to>
                                    </p:set>
                                  </p:childTnLst>
                                </p:cTn>
                              </p:par>
                            </p:childTnLst>
                          </p:cTn>
                        </p:par>
                        <p:par>
                          <p:cTn id="73" fill="hold">
                            <p:stCondLst>
                              <p:cond delay="11000"/>
                            </p:stCondLst>
                            <p:childTnLst>
                              <p:par>
                                <p:cTn id="74" presetID="1" presetClass="entr" presetSubtype="0" fill="hold" nodeType="afterEffect">
                                  <p:stCondLst>
                                    <p:cond delay="500"/>
                                  </p:stCondLst>
                                  <p:childTnLst>
                                    <p:set>
                                      <p:cBhvr>
                                        <p:cTn id="75" dur="1" fill="hold">
                                          <p:stCondLst>
                                            <p:cond delay="0"/>
                                          </p:stCondLst>
                                        </p:cTn>
                                        <p:tgtEl>
                                          <p:spTgt spid="146"/>
                                        </p:tgtEl>
                                        <p:attrNameLst>
                                          <p:attrName>style.visibility</p:attrName>
                                        </p:attrNameLst>
                                      </p:cBhvr>
                                      <p:to>
                                        <p:strVal val="visible"/>
                                      </p:to>
                                    </p:set>
                                  </p:childTnLst>
                                </p:cTn>
                              </p:par>
                            </p:childTnLst>
                          </p:cTn>
                        </p:par>
                        <p:par>
                          <p:cTn id="76" fill="hold">
                            <p:stCondLst>
                              <p:cond delay="11500"/>
                            </p:stCondLst>
                            <p:childTnLst>
                              <p:par>
                                <p:cTn id="77" presetID="1" presetClass="entr" presetSubtype="0" fill="hold" nodeType="afterEffect">
                                  <p:stCondLst>
                                    <p:cond delay="500"/>
                                  </p:stCondLst>
                                  <p:childTnLst>
                                    <p:set>
                                      <p:cBhvr>
                                        <p:cTn id="78" dur="1" fill="hold">
                                          <p:stCondLst>
                                            <p:cond delay="0"/>
                                          </p:stCondLst>
                                        </p:cTn>
                                        <p:tgtEl>
                                          <p:spTgt spid="148"/>
                                        </p:tgtEl>
                                        <p:attrNameLst>
                                          <p:attrName>style.visibility</p:attrName>
                                        </p:attrNameLst>
                                      </p:cBhvr>
                                      <p:to>
                                        <p:strVal val="visible"/>
                                      </p:to>
                                    </p:set>
                                  </p:childTnLst>
                                </p:cTn>
                              </p:par>
                            </p:childTnLst>
                          </p:cTn>
                        </p:par>
                        <p:par>
                          <p:cTn id="79" fill="hold">
                            <p:stCondLst>
                              <p:cond delay="12000"/>
                            </p:stCondLst>
                            <p:childTnLst>
                              <p:par>
                                <p:cTn id="80" presetID="1" presetClass="entr" presetSubtype="0" fill="hold" nodeType="afterEffect">
                                  <p:stCondLst>
                                    <p:cond delay="500"/>
                                  </p:stCondLst>
                                  <p:childTnLst>
                                    <p:set>
                                      <p:cBhvr>
                                        <p:cTn id="81" dur="1" fill="hold">
                                          <p:stCondLst>
                                            <p:cond delay="0"/>
                                          </p:stCondLst>
                                        </p:cTn>
                                        <p:tgtEl>
                                          <p:spTgt spid="150"/>
                                        </p:tgtEl>
                                        <p:attrNameLst>
                                          <p:attrName>style.visibility</p:attrName>
                                        </p:attrNameLst>
                                      </p:cBhvr>
                                      <p:to>
                                        <p:strVal val="visible"/>
                                      </p:to>
                                    </p:set>
                                  </p:childTnLst>
                                </p:cTn>
                              </p:par>
                            </p:childTnLst>
                          </p:cTn>
                        </p:par>
                        <p:par>
                          <p:cTn id="82" fill="hold">
                            <p:stCondLst>
                              <p:cond delay="12500"/>
                            </p:stCondLst>
                            <p:childTnLst>
                              <p:par>
                                <p:cTn id="83" presetID="1" presetClass="entr" presetSubtype="0" fill="hold" nodeType="afterEffect">
                                  <p:stCondLst>
                                    <p:cond delay="500"/>
                                  </p:stCondLst>
                                  <p:childTnLst>
                                    <p:set>
                                      <p:cBhvr>
                                        <p:cTn id="84" dur="1" fill="hold">
                                          <p:stCondLst>
                                            <p:cond delay="0"/>
                                          </p:stCondLst>
                                        </p:cTn>
                                        <p:tgtEl>
                                          <p:spTgt spid="152"/>
                                        </p:tgtEl>
                                        <p:attrNameLst>
                                          <p:attrName>style.visibility</p:attrName>
                                        </p:attrNameLst>
                                      </p:cBhvr>
                                      <p:to>
                                        <p:strVal val="visible"/>
                                      </p:to>
                                    </p:set>
                                  </p:childTnLst>
                                </p:cTn>
                              </p:par>
                            </p:childTnLst>
                          </p:cTn>
                        </p:par>
                        <p:par>
                          <p:cTn id="85" fill="hold">
                            <p:stCondLst>
                              <p:cond delay="13000"/>
                            </p:stCondLst>
                            <p:childTnLst>
                              <p:par>
                                <p:cTn id="86" presetID="1" presetClass="entr" presetSubtype="0" fill="hold" nodeType="afterEffect">
                                  <p:stCondLst>
                                    <p:cond delay="500"/>
                                  </p:stCondLst>
                                  <p:childTnLst>
                                    <p:set>
                                      <p:cBhvr>
                                        <p:cTn id="87" dur="1" fill="hold">
                                          <p:stCondLst>
                                            <p:cond delay="0"/>
                                          </p:stCondLst>
                                        </p:cTn>
                                        <p:tgtEl>
                                          <p:spTgt spid="154"/>
                                        </p:tgtEl>
                                        <p:attrNameLst>
                                          <p:attrName>style.visibility</p:attrName>
                                        </p:attrNameLst>
                                      </p:cBhvr>
                                      <p:to>
                                        <p:strVal val="visible"/>
                                      </p:to>
                                    </p:set>
                                  </p:childTnLst>
                                </p:cTn>
                              </p:par>
                            </p:childTnLst>
                          </p:cTn>
                        </p:par>
                        <p:par>
                          <p:cTn id="88" fill="hold">
                            <p:stCondLst>
                              <p:cond delay="13500"/>
                            </p:stCondLst>
                            <p:childTnLst>
                              <p:par>
                                <p:cTn id="89" presetID="1" presetClass="entr" presetSubtype="0" fill="hold" nodeType="afterEffect">
                                  <p:stCondLst>
                                    <p:cond delay="500"/>
                                  </p:stCondLst>
                                  <p:childTnLst>
                                    <p:set>
                                      <p:cBhvr>
                                        <p:cTn id="9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1BDFFB-971D-D215-C9DE-5C2E5D83486E}"/>
              </a:ext>
            </a:extLst>
          </p:cNvPr>
          <p:cNvPicPr>
            <a:picLocks noChangeAspect="1"/>
          </p:cNvPicPr>
          <p:nvPr/>
        </p:nvPicPr>
        <p:blipFill>
          <a:blip r:embed="rId7"/>
          <a:stretch>
            <a:fillRect/>
          </a:stretch>
        </p:blipFill>
        <p:spPr>
          <a:xfrm>
            <a:off x="3804932" y="2911409"/>
            <a:ext cx="1665387" cy="1893638"/>
          </a:xfrm>
          <a:prstGeom prst="rect">
            <a:avLst/>
          </a:prstGeom>
        </p:spPr>
      </p:pic>
      <p:pic>
        <p:nvPicPr>
          <p:cNvPr id="43" name="Picture Placeholder 42 2">
            <a:extLst>
              <a:ext uri="{FF2B5EF4-FFF2-40B4-BE49-F238E27FC236}">
                <a16:creationId xmlns:a16="http://schemas.microsoft.com/office/drawing/2014/main" id="{95F60F46-5673-1647-3299-742C2A873EE8}"/>
              </a:ext>
            </a:extLst>
          </p:cNvPr>
          <p:cNvPicPr>
            <a:picLocks noGrp="1" noChangeAspect="1"/>
          </p:cNvPicPr>
          <p:nvPr>
            <p:ph type="pic" sz="quarter" idx="13"/>
          </p:nvPr>
        </p:nvPicPr>
        <p:blipFill>
          <a:blip r:embed="rId8"/>
          <a:srcRect t="1003" b="1003"/>
          <a:stretch/>
        </p:blipFill>
        <p:spPr>
          <a:xfrm>
            <a:off x="5733763" y="195263"/>
            <a:ext cx="2650112" cy="2501458"/>
          </a:xfr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036754"/>
                <a:ext cx="4581525" cy="3386772"/>
              </a:xfrm>
            </p:spPr>
            <p:txBody>
              <a:bodyPr>
                <a:normAutofit/>
              </a:bodyPr>
              <a:lstStyle/>
              <a:p>
                <a:r>
                  <a:rPr lang="fr-FR" sz="1400"/>
                  <a:t>Introducing an analytic field in cylindrical geometry to facillitate the field line tracing, verify the latter calculations</a:t>
                </a:r>
              </a:p>
              <a:p>
                <a:endParaRPr lang="fr-FR" sz="1400"/>
              </a:p>
              <a:p>
                <a:r>
                  <a:rPr lang="fr-FR" sz="1400"/>
                  <a:t>Poloidal flux surfaces </a:t>
                </a:r>
                <a14:m>
                  <m:oMath xmlns:m="http://schemas.openxmlformats.org/officeDocument/2006/math">
                    <m:sSub>
                      <m:sSubPr>
                        <m:ctrlPr>
                          <a:rPr lang="fr-FR" sz="1400" i="1" smtClean="0">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𝜓</m:t>
                        </m:r>
                      </m:e>
                      <m:sub>
                        <m:r>
                          <a:rPr lang="fr-CH" sz="1400" b="0" i="1" smtClean="0">
                            <a:latin typeface="Cambria Math" panose="02040503050406030204" pitchFamily="18" charset="0"/>
                            <a:ea typeface="Cambria Math" panose="02040503050406030204" pitchFamily="18" charset="0"/>
                          </a:rPr>
                          <m:t> </m:t>
                        </m:r>
                      </m:sub>
                    </m:sSub>
                    <m:r>
                      <a:rPr lang="fr-FR" sz="1400" i="1" smtClean="0">
                        <a:latin typeface="Cambria Math" panose="02040503050406030204" pitchFamily="18" charset="0"/>
                        <a:ea typeface="Cambria Math" panose="02040503050406030204" pitchFamily="18" charset="0"/>
                      </a:rPr>
                      <m:t>∝</m:t>
                    </m:r>
                    <m:sSup>
                      <m:sSupPr>
                        <m:ctrlPr>
                          <a:rPr lang="fr-FR" sz="1400" i="1" smtClean="0">
                            <a:latin typeface="Cambria Math" panose="02040503050406030204" pitchFamily="18" charset="0"/>
                            <a:ea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𝜌</m:t>
                        </m:r>
                      </m:e>
                      <m:sup>
                        <m:r>
                          <a:rPr lang="fr-CH" sz="1400" b="0" i="1" smtClean="0">
                            <a:latin typeface="Cambria Math" panose="02040503050406030204" pitchFamily="18" charset="0"/>
                            <a:ea typeface="Cambria Math" panose="02040503050406030204" pitchFamily="18" charset="0"/>
                          </a:rPr>
                          <m:t>2</m:t>
                        </m:r>
                      </m:sup>
                    </m:sSup>
                  </m:oMath>
                </a14:m>
                <a:r>
                  <a:rPr lang="fr-FR" sz="1400"/>
                  <a:t> for </a:t>
                </a:r>
                <a:r>
                  <a:rPr lang="fr-FR" sz="1400" err="1"/>
                  <a:t>nested</a:t>
                </a:r>
                <a:r>
                  <a:rPr lang="fr-FR" sz="1400"/>
                  <a:t> toroids</a:t>
                </a:r>
              </a:p>
              <a:p>
                <a:r>
                  <a:rPr lang="fr-FR" sz="1400"/>
                  <a:t>In the high aspect ratio </a:t>
                </a:r>
                <a14:m>
                  <m:oMath xmlns:m="http://schemas.openxmlformats.org/officeDocument/2006/math">
                    <m:r>
                      <a:rPr lang="fr-FR" sz="1400" i="1" smtClean="0">
                        <a:latin typeface="Cambria Math" panose="02040503050406030204" pitchFamily="18" charset="0"/>
                        <a:ea typeface="Cambria Math" panose="02040503050406030204" pitchFamily="18" charset="0"/>
                      </a:rPr>
                      <m:t>𝜀</m:t>
                    </m:r>
                    <m:r>
                      <a:rPr lang="fr-CH" sz="1400" b="0" i="1" smtClean="0">
                        <a:latin typeface="Cambria Math" panose="02040503050406030204" pitchFamily="18" charset="0"/>
                        <a:ea typeface="Cambria Math" panose="02040503050406030204" pitchFamily="18" charset="0"/>
                      </a:rPr>
                      <m:t>≫1</m:t>
                    </m:r>
                  </m:oMath>
                </a14:m>
                <a:r>
                  <a:rPr lang="fr-FR" sz="1400"/>
                  <a:t> approximation, the </a:t>
                </a:r>
                <a14:m>
                  <m:oMath xmlns:m="http://schemas.openxmlformats.org/officeDocument/2006/math">
                    <m:r>
                      <a:rPr lang="fr-CH" sz="1400" b="0" i="1" smtClean="0">
                        <a:latin typeface="Cambria Math" panose="02040503050406030204" pitchFamily="18" charset="0"/>
                      </a:rPr>
                      <m:t>𝑞</m:t>
                    </m:r>
                  </m:oMath>
                </a14:m>
                <a:r>
                  <a:rPr lang="fr-FR" sz="1400"/>
                  <a:t>-profile </a:t>
                </a:r>
                <a:r>
                  <a:rPr lang="fr-FR" sz="1400" err="1"/>
                  <a:t>is</a:t>
                </a:r>
                <a:r>
                  <a:rPr lang="fr-FR" sz="1400"/>
                  <a:t> </a:t>
                </a:r>
                <a:r>
                  <a:rPr lang="fr-FR" sz="1400" err="1"/>
                  <a:t>quadratic</a:t>
                </a:r>
                <a:r>
                  <a:rPr lang="fr-FR" sz="1400"/>
                  <a:t> </a:t>
                </a:r>
                <a:r>
                  <a:rPr lang="fr-FR" sz="1400" err="1"/>
                  <a:t>with</a:t>
                </a:r>
                <a:r>
                  <a:rPr lang="fr-FR" sz="1400"/>
                  <a:t> </a:t>
                </a:r>
                <a14:m>
                  <m:oMath xmlns:m="http://schemas.openxmlformats.org/officeDocument/2006/math">
                    <m:r>
                      <a:rPr lang="fr-FR" sz="1400" i="1" smtClean="0">
                        <a:latin typeface="Cambria Math" panose="02040503050406030204" pitchFamily="18" charset="0"/>
                        <a:ea typeface="Cambria Math" panose="02040503050406030204" pitchFamily="18" charset="0"/>
                      </a:rPr>
                      <m:t>𝜌</m:t>
                    </m:r>
                  </m:oMath>
                </a14:m>
                <a:endParaRPr lang="fr-CH" sz="1400">
                  <a:ea typeface="Cambria Math" panose="02040503050406030204" pitchFamily="18" charset="0"/>
                </a:endParaRPr>
              </a:p>
              <a:p>
                <a:pPr>
                  <a:lnSpc>
                    <a:spcPct val="200000"/>
                  </a:lnSpc>
                </a:pPr>
                <a:endParaRPr lang="fr-CH" sz="1400">
                  <a:ea typeface="Cambria Math" panose="02040503050406030204" pitchFamily="18" charset="0"/>
                </a:endParaRPr>
              </a:p>
              <a:p>
                <a:r>
                  <a:rPr lang="fr-CH" sz="1400">
                    <a:ea typeface="Cambria Math" panose="02040503050406030204" pitchFamily="18" charset="0"/>
                  </a:rPr>
                  <a:t>Adding the </a:t>
                </a:r>
                <a14:m>
                  <m:oMath xmlns:m="http://schemas.openxmlformats.org/officeDocument/2006/math">
                    <m:sSup>
                      <m:sSupPr>
                        <m:ctrlPr>
                          <a:rPr lang="fr-CH" sz="1400" b="0" i="1" smtClean="0">
                            <a:latin typeface="Cambria Math" panose="02040503050406030204" pitchFamily="18" charset="0"/>
                            <a:ea typeface="Cambria Math" panose="02040503050406030204" pitchFamily="18" charset="0"/>
                          </a:rPr>
                        </m:ctrlPr>
                      </m:sSupPr>
                      <m:e>
                        <m:r>
                          <a:rPr lang="fr-CH" sz="1400" b="0" i="1" smtClean="0">
                            <a:latin typeface="Cambria Math" panose="02040503050406030204" pitchFamily="18" charset="0"/>
                            <a:ea typeface="Cambria Math" panose="02040503050406030204" pitchFamily="18" charset="0"/>
                          </a:rPr>
                          <m:t>𝐴</m:t>
                        </m:r>
                      </m:e>
                      <m:sup>
                        <m:r>
                          <a:rPr lang="fr-CH" sz="1400" b="0" i="1" smtClean="0">
                            <a:latin typeface="Cambria Math" panose="02040503050406030204" pitchFamily="18" charset="0"/>
                            <a:ea typeface="Cambria Math" panose="02040503050406030204" pitchFamily="18" charset="0"/>
                          </a:rPr>
                          <m:t>𝑅</m:t>
                        </m:r>
                      </m:sup>
                    </m:sSup>
                  </m:oMath>
                </a14:m>
                <a:r>
                  <a:rPr lang="fr-CH" sz="1400">
                    <a:ea typeface="Cambria Math" panose="02040503050406030204" pitchFamily="18" charset="0"/>
                  </a:rPr>
                  <a:t> related to</a:t>
                </a:r>
              </a:p>
              <a:p>
                <a:pPr>
                  <a:lnSpc>
                    <a:spcPct val="150000"/>
                  </a:lnSpc>
                </a:pPr>
                <a:endParaRPr lang="fr-CH" sz="1400">
                  <a:ea typeface="Cambria Math" panose="02040503050406030204" pitchFamily="18" charset="0"/>
                </a:endParaRPr>
              </a:p>
              <a:p>
                <a:r>
                  <a:rPr lang="fr-CH" sz="1400">
                    <a:ea typeface="Cambria Math" panose="02040503050406030204" pitchFamily="18" charset="0"/>
                  </a:rPr>
                  <a:t>Gives a </a:t>
                </a:r>
                <a14:m>
                  <m:oMath xmlns:m="http://schemas.openxmlformats.org/officeDocument/2006/math">
                    <m:r>
                      <a:rPr lang="fr-CH" sz="1400" b="0" i="1" smtClean="0">
                        <a:latin typeface="Cambria Math" panose="02040503050406030204" pitchFamily="18" charset="0"/>
                      </a:rPr>
                      <m:t>𝑞</m:t>
                    </m:r>
                  </m:oMath>
                </a14:m>
                <a:r>
                  <a:rPr lang="fr-FR" sz="1400"/>
                  <a:t>-profile</a:t>
                </a:r>
                <a:endParaRPr lang="fr-CH" sz="1400">
                  <a:ea typeface="Cambria Math" panose="02040503050406030204" pitchFamily="18" charset="0"/>
                </a:endParaRPr>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036754"/>
                <a:ext cx="4581525" cy="3386772"/>
              </a:xfrm>
              <a:blipFill>
                <a:blip r:embed="rId9"/>
                <a:stretch>
                  <a:fillRect t="-899"/>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767505" cy="1072753"/>
          </a:xfrm>
        </p:spPr>
        <p:txBody>
          <a:bodyPr>
            <a:normAutofit fontScale="90000"/>
          </a:bodyPr>
          <a:lstStyle/>
          <a:p>
            <a:r>
              <a:rPr lang="fr-FR"/>
              <a:t>Introducing an analyitic high aspect ratio tokamak equilibrium</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12</a:t>
            </a:fld>
            <a:endParaRPr lang="fr-FR"/>
          </a:p>
        </p:txBody>
      </p:sp>
      <p:pic>
        <p:nvPicPr>
          <p:cNvPr id="44" name="Picture Placeholder 42 1">
            <a:extLst>
              <a:ext uri="{FF2B5EF4-FFF2-40B4-BE49-F238E27FC236}">
                <a16:creationId xmlns:a16="http://schemas.microsoft.com/office/drawing/2014/main" id="{DFB57484-21C6-D13F-E430-0B80C1E58618}"/>
              </a:ext>
            </a:extLst>
          </p:cNvPr>
          <p:cNvPicPr>
            <a:picLocks noChangeAspect="1"/>
          </p:cNvPicPr>
          <p:nvPr/>
        </p:nvPicPr>
        <p:blipFill>
          <a:blip r:embed="rId10"/>
          <a:srcRect/>
          <a:stretch/>
        </p:blipFill>
        <p:spPr>
          <a:xfrm>
            <a:off x="5651900" y="2636871"/>
            <a:ext cx="3278287" cy="2508503"/>
          </a:xfrm>
          <a:prstGeom prst="rect">
            <a:avLst/>
          </a:prstGeom>
        </p:spPr>
      </p:pic>
      <p:pic>
        <p:nvPicPr>
          <p:cNvPr id="14" name="Picture 13" descr="\documentclass{article}&#10;\usepackage{amsmath}&#10;\usepackage{amssymb}&#10;\pagestyle{empty}&#10;\begin{document}&#10;&#10;\begin{align*}&#10;   \textbf{B} = -\frac{1}{R}\frac{\partial\psi}{\partial Z}\partial_R +\frac{1}{R}\frac{\partial\psi}{\partial R}\partial_Z + \left(\frac{\partial A^R}{\partial Z} - \frac{\partial A^Z}{\partial R}\right)\partial_\phi&#10;\end{align*}&#10;&#10;\end{document}" title="IguanaTex Picture Display">
            <a:extLst>
              <a:ext uri="{FF2B5EF4-FFF2-40B4-BE49-F238E27FC236}">
                <a16:creationId xmlns:a16="http://schemas.microsoft.com/office/drawing/2014/main" id="{AF79FF3F-9BFB-E0D4-FA48-4BA300BD703A}"/>
              </a:ext>
            </a:extLst>
          </p:cNvPr>
          <p:cNvPicPr>
            <a:picLocks noChangeAspect="1"/>
          </p:cNvPicPr>
          <p:nvPr>
            <p:custDataLst>
              <p:tags r:id="rId1"/>
            </p:custDataLst>
          </p:nvPr>
        </p:nvPicPr>
        <p:blipFill>
          <a:blip r:embed="rId11"/>
          <a:stretch>
            <a:fillRect/>
          </a:stretch>
        </p:blipFill>
        <p:spPr>
          <a:xfrm>
            <a:off x="2376915" y="1562641"/>
            <a:ext cx="3225144" cy="375059"/>
          </a:xfrm>
          <a:prstGeom prst="rect">
            <a:avLst/>
          </a:prstGeom>
        </p:spPr>
      </p:pic>
      <p:pic>
        <p:nvPicPr>
          <p:cNvPr id="10" name="Picture 9" descr="\documentclass{article}&#10;\usepackage{amsmath}&#10;\usepackage{amssymb}&#10;\pagestyle{empty}&#10;\begin{document}&#10;&#10;\begin{align*}&#10;   q \approx \frac{\Delta\phi}{\Delta\theta} = \frac{\rho \tilde{B}^\phi}{R_0 \tilde{B}^\theta} = \frac{2\pi}{\mu_0\tilde{I}^\phi R_0} \rho^2&#10;\end{align*}&#10;&#10;\end{document}" title="IguanaTex Picture Display">
            <a:extLst>
              <a:ext uri="{FF2B5EF4-FFF2-40B4-BE49-F238E27FC236}">
                <a16:creationId xmlns:a16="http://schemas.microsoft.com/office/drawing/2014/main" id="{210184AA-B78D-1E80-0153-913CCB922A49}"/>
              </a:ext>
            </a:extLst>
          </p:cNvPr>
          <p:cNvPicPr>
            <a:picLocks noChangeAspect="1"/>
          </p:cNvPicPr>
          <p:nvPr>
            <p:custDataLst>
              <p:tags r:id="rId2"/>
            </p:custDataLst>
          </p:nvPr>
        </p:nvPicPr>
        <p:blipFill>
          <a:blip r:embed="rId12"/>
          <a:stretch>
            <a:fillRect/>
          </a:stretch>
        </p:blipFill>
        <p:spPr>
          <a:xfrm>
            <a:off x="1210650" y="2805190"/>
            <a:ext cx="2222614" cy="440883"/>
          </a:xfrm>
          <a:prstGeom prst="rect">
            <a:avLst/>
          </a:prstGeom>
        </p:spPr>
      </p:pic>
      <p:sp>
        <p:nvSpPr>
          <p:cNvPr id="17" name="TextBox 16">
            <a:extLst>
              <a:ext uri="{FF2B5EF4-FFF2-40B4-BE49-F238E27FC236}">
                <a16:creationId xmlns:a16="http://schemas.microsoft.com/office/drawing/2014/main" id="{E550252B-AA01-8C89-381A-E543F5FEB511}"/>
              </a:ext>
            </a:extLst>
          </p:cNvPr>
          <p:cNvSpPr txBox="1"/>
          <p:nvPr/>
        </p:nvSpPr>
        <p:spPr>
          <a:xfrm>
            <a:off x="3855870" y="4754423"/>
            <a:ext cx="1563510" cy="215444"/>
          </a:xfrm>
          <a:prstGeom prst="rect">
            <a:avLst/>
          </a:prstGeom>
          <a:noFill/>
        </p:spPr>
        <p:txBody>
          <a:bodyPr wrap="square" rtlCol="0">
            <a:spAutoFit/>
          </a:bodyPr>
          <a:lstStyle/>
          <a:p>
            <a:r>
              <a:rPr lang="fr-CH" sz="800" i="1"/>
              <a:t>Wesson, Tokamaks.</a:t>
            </a:r>
            <a:endParaRPr lang="en-CH" sz="800" i="1"/>
          </a:p>
        </p:txBody>
      </p:sp>
      <p:pic>
        <p:nvPicPr>
          <p:cNvPr id="21" name="Picture 20" descr="\documentclass{article}&#10;\usepackage{amsmath}&#10;\usepackage{amssymb}&#10;\pagestyle{empty}&#10;\begin{document}&#10;&#10;\begin{align*}&#10;   B^\phi = 2\sqrt{R^2-\rho^2}\,(\text{sf}+\frac{\text{shear}}{2}\rho^2)/R^2&#10;\end{align*}&#10;&#10;\end{document}" title="IguanaTex Picture Display">
            <a:extLst>
              <a:ext uri="{FF2B5EF4-FFF2-40B4-BE49-F238E27FC236}">
                <a16:creationId xmlns:a16="http://schemas.microsoft.com/office/drawing/2014/main" id="{AC812872-F4A0-090B-8EAD-E3C642B75B86}"/>
              </a:ext>
            </a:extLst>
          </p:cNvPr>
          <p:cNvPicPr>
            <a:picLocks noChangeAspect="1"/>
          </p:cNvPicPr>
          <p:nvPr>
            <p:custDataLst>
              <p:tags r:id="rId3"/>
            </p:custDataLst>
          </p:nvPr>
        </p:nvPicPr>
        <p:blipFill>
          <a:blip r:embed="rId13"/>
          <a:stretch>
            <a:fillRect/>
          </a:stretch>
        </p:blipFill>
        <p:spPr>
          <a:xfrm>
            <a:off x="1347253" y="3662345"/>
            <a:ext cx="2457679" cy="325337"/>
          </a:xfrm>
          <a:prstGeom prst="rect">
            <a:avLst/>
          </a:prstGeom>
        </p:spPr>
      </p:pic>
      <p:pic>
        <p:nvPicPr>
          <p:cNvPr id="23" name="Picture 22" descr="\documentclass{article}&#10;\usepackage{amsmath}&#10;\usepackage{amssymb}&#10;\pagestyle{empty}&#10;\begin{document}&#10;&#10;\begin{align*}&#10;   q(\rho) = \text{sf}+\frac{\text{shear}}{2}\rho^2&#10;\end{align*}&#10;&#10;\end{document}" title="IguanaTex Picture Display">
            <a:extLst>
              <a:ext uri="{FF2B5EF4-FFF2-40B4-BE49-F238E27FC236}">
                <a16:creationId xmlns:a16="http://schemas.microsoft.com/office/drawing/2014/main" id="{720B4AD7-6AD1-C682-9FA5-7CE0FF7BA230}"/>
              </a:ext>
            </a:extLst>
          </p:cNvPr>
          <p:cNvPicPr>
            <a:picLocks noChangeAspect="1"/>
          </p:cNvPicPr>
          <p:nvPr>
            <p:custDataLst>
              <p:tags r:id="rId4"/>
            </p:custDataLst>
          </p:nvPr>
        </p:nvPicPr>
        <p:blipFill>
          <a:blip r:embed="rId14"/>
          <a:stretch>
            <a:fillRect/>
          </a:stretch>
        </p:blipFill>
        <p:spPr>
          <a:xfrm>
            <a:off x="1749325" y="4377538"/>
            <a:ext cx="1486933" cy="363733"/>
          </a:xfrm>
          <a:prstGeom prst="rect">
            <a:avLst/>
          </a:prstGeom>
        </p:spPr>
      </p:pic>
    </p:spTree>
    <p:extLst>
      <p:ext uri="{BB962C8B-B14F-4D97-AF65-F5344CB8AC3E}">
        <p14:creationId xmlns:p14="http://schemas.microsoft.com/office/powerpoint/2010/main" val="2827101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Placeholder 42 1">
            <a:extLst>
              <a:ext uri="{FF2B5EF4-FFF2-40B4-BE49-F238E27FC236}">
                <a16:creationId xmlns:a16="http://schemas.microsoft.com/office/drawing/2014/main" id="{8C3D4F63-B8F8-4CBF-80E7-580A2D6B1ED3}"/>
              </a:ext>
            </a:extLst>
          </p:cNvPr>
          <p:cNvPicPr>
            <a:picLocks noChangeAspect="1"/>
          </p:cNvPicPr>
          <p:nvPr/>
        </p:nvPicPr>
        <p:blipFill rotWithShape="1">
          <a:blip r:embed="rId4"/>
          <a:srcRect l="19205" r="21807"/>
          <a:stretch/>
        </p:blipFill>
        <p:spPr>
          <a:xfrm>
            <a:off x="5264267" y="642534"/>
            <a:ext cx="3288162" cy="4180694"/>
          </a:xfrm>
          <a:prstGeom prst="rect">
            <a:avLst/>
          </a:prstGeom>
        </p:spPr>
      </p:pic>
      <p:pic>
        <p:nvPicPr>
          <p:cNvPr id="46" name="Picture Placeholder 42 2">
            <a:extLst>
              <a:ext uri="{FF2B5EF4-FFF2-40B4-BE49-F238E27FC236}">
                <a16:creationId xmlns:a16="http://schemas.microsoft.com/office/drawing/2014/main" id="{35EC34F8-4D28-6B8E-CE01-038ECFE05A44}"/>
              </a:ext>
            </a:extLst>
          </p:cNvPr>
          <p:cNvPicPr>
            <a:picLocks noChangeAspect="1"/>
          </p:cNvPicPr>
          <p:nvPr/>
        </p:nvPicPr>
        <p:blipFill>
          <a:blip r:embed="rId5"/>
          <a:srcRect/>
          <a:stretch/>
        </p:blipFill>
        <p:spPr>
          <a:xfrm>
            <a:off x="5382133" y="569386"/>
            <a:ext cx="3177053" cy="4335354"/>
          </a:xfrm>
          <a:prstGeom prst="rect">
            <a:avLst/>
          </a:prstGeo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563688"/>
                <a:ext cx="4581525" cy="3259540"/>
              </a:xfrm>
            </p:spPr>
            <p:txBody>
              <a:bodyPr>
                <a:normAutofit/>
              </a:bodyPr>
              <a:lstStyle/>
              <a:p>
                <a:r>
                  <a:rPr lang="fr-FR" sz="1400"/>
                  <a:t>The vector potential of a circular current loop at position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m:t>
                        </m:r>
                        <m:r>
                          <a:rPr lang="fr-CH" sz="1400" b="0" i="1" smtClean="0">
                            <a:latin typeface="Cambria Math" panose="02040503050406030204" pitchFamily="18" charset="0"/>
                          </a:rPr>
                          <m:t>𝑅</m:t>
                        </m:r>
                      </m:e>
                      <m:sub>
                        <m:r>
                          <a:rPr lang="fr-CH" sz="1400" b="0" i="1" smtClean="0">
                            <a:latin typeface="Cambria Math" panose="02040503050406030204" pitchFamily="18" charset="0"/>
                          </a:rPr>
                          <m:t>𝑙</m:t>
                        </m:r>
                      </m:sub>
                    </m:sSub>
                    <m:r>
                      <a:rPr lang="fr-CH" sz="1400" b="0" i="1" smtClean="0">
                        <a:latin typeface="Cambria Math" panose="02040503050406030204" pitchFamily="18" charset="0"/>
                      </a:rPr>
                      <m:t>, 0)</m:t>
                    </m:r>
                  </m:oMath>
                </a14:m>
                <a:endParaRPr lang="fr-CH" sz="1400" b="0"/>
              </a:p>
              <a:p>
                <a:endParaRPr lang="fr-FR" sz="1400"/>
              </a:p>
              <a:p>
                <a:endParaRPr lang="fr-FR" sz="1400"/>
              </a:p>
              <a:p>
                <a:endParaRPr lang="fr-FR" sz="1400"/>
              </a:p>
              <a:p>
                <a:pPr marL="0" indent="0">
                  <a:buNone/>
                </a:pPr>
                <a:r>
                  <a:rPr lang="fr-FR" sz="1400"/>
                  <a:t>where </a:t>
                </a:r>
                <a14:m>
                  <m:oMath xmlns:m="http://schemas.openxmlformats.org/officeDocument/2006/math">
                    <m:r>
                      <a:rPr lang="fr-CH" sz="1400" b="0" i="1" smtClean="0">
                        <a:latin typeface="Cambria Math" panose="02040503050406030204" pitchFamily="18" charset="0"/>
                      </a:rPr>
                      <m:t>𝐸</m:t>
                    </m:r>
                    <m:r>
                      <a:rPr lang="fr-CH" sz="1400" b="0" i="1" smtClean="0">
                        <a:latin typeface="Cambria Math" panose="02040503050406030204" pitchFamily="18" charset="0"/>
                      </a:rPr>
                      <m:t>, </m:t>
                    </m:r>
                    <m:r>
                      <a:rPr lang="fr-CH" sz="1400" b="0" i="1" smtClean="0">
                        <a:latin typeface="Cambria Math" panose="02040503050406030204" pitchFamily="18" charset="0"/>
                      </a:rPr>
                      <m:t>𝐾</m:t>
                    </m:r>
                    <m:r>
                      <a:rPr lang="fr-CH" sz="1400" b="0" i="1" smtClean="0">
                        <a:latin typeface="Cambria Math" panose="02040503050406030204" pitchFamily="18" charset="0"/>
                      </a:rPr>
                      <m:t> </m:t>
                    </m:r>
                  </m:oMath>
                </a14:m>
                <a:r>
                  <a:rPr lang="fr-FR" sz="1400"/>
                  <a:t>are </a:t>
                </a:r>
                <a:r>
                  <a:rPr lang="en-US" sz="1400"/>
                  <a:t>the complete elliptic integral of the first and second kind and</a:t>
                </a:r>
                <a:endParaRPr lang="fr-FR" sz="1400"/>
              </a:p>
              <a:p>
                <a:pPr marL="0" indent="0">
                  <a:buNone/>
                </a:pPr>
                <a:endParaRPr lang="fr-FR" sz="1400"/>
              </a:p>
              <a:p>
                <a:pPr marL="0" indent="0">
                  <a:buNone/>
                </a:pPr>
                <a:endParaRPr lang="fr-FR" sz="1400"/>
              </a:p>
              <a:p>
                <a:pPr marL="0" indent="0">
                  <a:buNone/>
                </a:pPr>
                <a:endParaRPr lang="fr-FR" sz="1400"/>
              </a:p>
              <a:p>
                <a:r>
                  <a:rPr lang="fr-CH" sz="1400"/>
                  <a:t>Substituting </a:t>
                </a:r>
                <a14:m>
                  <m:oMath xmlns:m="http://schemas.openxmlformats.org/officeDocument/2006/math">
                    <m:r>
                      <a:rPr lang="fr-CH" sz="1400" b="0" i="1" smtClean="0">
                        <a:latin typeface="Cambria Math" panose="02040503050406030204" pitchFamily="18" charset="0"/>
                      </a:rPr>
                      <m:t>𝑍</m:t>
                    </m:r>
                  </m:oMath>
                </a14:m>
                <a:r>
                  <a:rPr lang="fr-FR" sz="1400"/>
                  <a:t> for </a:t>
                </a:r>
                <a14:m>
                  <m:oMath xmlns:m="http://schemas.openxmlformats.org/officeDocument/2006/math">
                    <m:r>
                      <a:rPr lang="fr-CH" sz="1400" b="0" i="1" smtClean="0">
                        <a:latin typeface="Cambria Math" panose="02040503050406030204" pitchFamily="18" charset="0"/>
                      </a:rPr>
                      <m:t>𝑍</m:t>
                    </m:r>
                    <m:r>
                      <a:rPr lang="fr-CH" sz="1400" b="0" i="1" smtClean="0">
                        <a:latin typeface="Cambria Math" panose="02040503050406030204" pitchFamily="18" charset="0"/>
                      </a:rPr>
                      <m:t>−</m:t>
                    </m:r>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𝑍</m:t>
                        </m:r>
                      </m:e>
                      <m:sub>
                        <m:r>
                          <a:rPr lang="fr-CH" sz="1400" b="0" i="1" smtClean="0">
                            <a:latin typeface="Cambria Math" panose="02040503050406030204" pitchFamily="18" charset="0"/>
                          </a:rPr>
                          <m:t>𝑙</m:t>
                        </m:r>
                      </m:sub>
                    </m:sSub>
                  </m:oMath>
                </a14:m>
                <a:r>
                  <a:rPr lang="fr-FR" sz="1400"/>
                  <a:t> makes it general and then take  </a:t>
                </a:r>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563688"/>
                <a:ext cx="4581525" cy="3259540"/>
              </a:xfrm>
              <a:blipFill>
                <a:blip r:embed="rId6"/>
                <a:stretch>
                  <a:fillRect t="-936" b="-562"/>
                </a:stretch>
              </a:blipFill>
            </p:spPr>
            <p:txBody>
              <a:bodyPr/>
              <a:lstStyle/>
              <a:p>
                <a:r>
                  <a:rPr lang="en-CH">
                    <a:noFill/>
                  </a:rPr>
                  <a:t> </a:t>
                </a:r>
              </a:p>
            </p:txBody>
          </p:sp>
        </mc:Fallback>
      </mc:AlternateContent>
      <p:pic>
        <p:nvPicPr>
          <p:cNvPr id="12" name="Picture 11" descr="\documentclass{article}&#10;\usepackage{amsmath}&#10;\pagestyle{empty}&#10;\begin{document}&#10;&#10;\begin{align*}&#10;     A^\phi = \frac{\mu_0}{4\pi}\frac{4IR_l}{\beta R}\left(\frac{(2-k^2)K(k^2)-2E(k^2)}{k^2}\right)&#10;\end{align*}&#10;&#10;\end{document}" title="IguanaTex Picture Display">
            <a:extLst>
              <a:ext uri="{FF2B5EF4-FFF2-40B4-BE49-F238E27FC236}">
                <a16:creationId xmlns:a16="http://schemas.microsoft.com/office/drawing/2014/main" id="{C77CA8A1-5A8F-3053-64B9-E072BD14F020}"/>
              </a:ext>
            </a:extLst>
          </p:cNvPr>
          <p:cNvPicPr>
            <a:picLocks noChangeAspect="1"/>
          </p:cNvPicPr>
          <p:nvPr>
            <p:custDataLst>
              <p:tags r:id="rId1"/>
            </p:custDataLst>
          </p:nvPr>
        </p:nvPicPr>
        <p:blipFill>
          <a:blip r:embed="rId7"/>
          <a:stretch>
            <a:fillRect/>
          </a:stretch>
        </p:blipFill>
        <p:spPr>
          <a:xfrm>
            <a:off x="1547569" y="2140327"/>
            <a:ext cx="3115092" cy="415616"/>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225064" cy="1072753"/>
          </a:xfrm>
        </p:spPr>
        <p:txBody>
          <a:bodyPr>
            <a:normAutofit fontScale="90000"/>
          </a:bodyPr>
          <a:lstStyle/>
          <a:p>
            <a:r>
              <a:rPr lang="fr-FR"/>
              <a:t>Adding the field of a circular current loop to create an X-point</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13</a:t>
            </a:fld>
            <a:endParaRPr lang="fr-FR"/>
          </a:p>
        </p:txBody>
      </p:sp>
      <p:sp>
        <p:nvSpPr>
          <p:cNvPr id="41" name="TextBox 40">
            <a:extLst>
              <a:ext uri="{FF2B5EF4-FFF2-40B4-BE49-F238E27FC236}">
                <a16:creationId xmlns:a16="http://schemas.microsoft.com/office/drawing/2014/main" id="{9401D1D9-3F6A-EF28-28C2-3D05329F4F12}"/>
              </a:ext>
            </a:extLst>
          </p:cNvPr>
          <p:cNvSpPr txBox="1"/>
          <p:nvPr/>
        </p:nvSpPr>
        <p:spPr>
          <a:xfrm>
            <a:off x="1338236" y="2565047"/>
            <a:ext cx="3768613" cy="307777"/>
          </a:xfrm>
          <a:prstGeom prst="rect">
            <a:avLst/>
          </a:prstGeom>
          <a:noFill/>
        </p:spPr>
        <p:txBody>
          <a:bodyPr wrap="square" rtlCol="0">
            <a:spAutoFit/>
          </a:bodyPr>
          <a:lstStyle/>
          <a:p>
            <a:r>
              <a:rPr lang="en-US" sz="700" i="1"/>
              <a:t>Simpson et al., ‘Simple Analytic Expressions for the Magnetic Field of a Circular Current Loop’</a:t>
            </a:r>
            <a:endParaRPr lang="en-CH" sz="700" i="1"/>
          </a:p>
        </p:txBody>
      </p:sp>
      <p:pic>
        <p:nvPicPr>
          <p:cNvPr id="16" name="Picture 15" descr="\documentclass{article}&#10;\usepackage{amsmath}&#10;\usepackage{amssymb}&#10;\pagestyle{empty}&#10;\begin{document}&#10;&#10;\begin{align*}&#10;   \alpha^2 &amp;= (R_l-R)^2 + Z^2\\&#10;   \beta^2 &amp;= (R_l+R)^2+Z^2\\&#10;   k &amp;= 1 - \alpha^2/\beta^2&#10;\end{align*}&#10;&#10;\end{document}" title="IguanaTex Picture Display">
            <a:extLst>
              <a:ext uri="{FF2B5EF4-FFF2-40B4-BE49-F238E27FC236}">
                <a16:creationId xmlns:a16="http://schemas.microsoft.com/office/drawing/2014/main" id="{902FCF39-0D02-A358-51E5-F29E79256863}"/>
              </a:ext>
            </a:extLst>
          </p:cNvPr>
          <p:cNvPicPr>
            <a:picLocks noChangeAspect="1"/>
          </p:cNvPicPr>
          <p:nvPr>
            <p:custDataLst>
              <p:tags r:id="rId2"/>
            </p:custDataLst>
          </p:nvPr>
        </p:nvPicPr>
        <p:blipFill>
          <a:blip r:embed="rId8"/>
          <a:stretch>
            <a:fillRect/>
          </a:stretch>
        </p:blipFill>
        <p:spPr>
          <a:xfrm>
            <a:off x="2941828" y="3402965"/>
            <a:ext cx="1630172" cy="793263"/>
          </a:xfrm>
          <a:prstGeom prst="rect">
            <a:avLst/>
          </a:prstGeom>
        </p:spPr>
      </p:pic>
      <p:pic>
        <p:nvPicPr>
          <p:cNvPr id="17" name="Picture 16">
            <a:extLst>
              <a:ext uri="{FF2B5EF4-FFF2-40B4-BE49-F238E27FC236}">
                <a16:creationId xmlns:a16="http://schemas.microsoft.com/office/drawing/2014/main" id="{6E5E343F-CBE7-BB80-BE68-535FC1FBB387}"/>
              </a:ext>
            </a:extLst>
          </p:cNvPr>
          <p:cNvPicPr>
            <a:picLocks noChangeAspect="1"/>
          </p:cNvPicPr>
          <p:nvPr/>
        </p:nvPicPr>
        <p:blipFill>
          <a:blip r:embed="rId9"/>
          <a:srcRect/>
          <a:stretch/>
        </p:blipFill>
        <p:spPr>
          <a:xfrm>
            <a:off x="5351522" y="2373936"/>
            <a:ext cx="3200907" cy="2449292"/>
          </a:xfrm>
          <a:prstGeom prst="rect">
            <a:avLst/>
          </a:prstGeom>
        </p:spPr>
      </p:pic>
    </p:spTree>
    <p:extLst>
      <p:ext uri="{BB962C8B-B14F-4D97-AF65-F5344CB8AC3E}">
        <p14:creationId xmlns:p14="http://schemas.microsoft.com/office/powerpoint/2010/main" val="241693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3972" y="999379"/>
                <a:ext cx="4745713" cy="3867091"/>
              </a:xfrm>
            </p:spPr>
            <p:txBody>
              <a:bodyPr>
                <a:normAutofit/>
              </a:bodyPr>
              <a:lstStyle/>
              <a:p>
                <a:r>
                  <a:rPr lang="en-CH" sz="1400"/>
                  <a:t>To see Chaos emerge, a perturbation field is required</a:t>
                </a:r>
              </a:p>
              <a:p>
                <a:r>
                  <a:rPr lang="en-CH" sz="1400"/>
                  <a:t>Noting the angle periodicity in</a:t>
                </a:r>
                <a:r>
                  <a:rPr lang="fr-CH" sz="1400"/>
                  <a:t> </a:t>
                </a:r>
                <a:r>
                  <a:rPr lang="en-CH" sz="1400"/>
                  <a:t>toroidal coordinates</a:t>
                </a:r>
                <a:endParaRPr lang="fr-CH" sz="1400"/>
              </a:p>
              <a:p>
                <a:pPr marL="0" indent="0">
                  <a:buNone/>
                </a:pPr>
                <a:endParaRPr lang="fr-CH" sz="1400"/>
              </a:p>
              <a:p>
                <a:pPr marL="0" indent="0">
                  <a:buNone/>
                </a:pPr>
                <a:endParaRPr lang="fr-CH" sz="1400"/>
              </a:p>
              <a:p>
                <a:r>
                  <a:rPr lang="fr-CH" sz="1400"/>
                  <a:t>Maxwell–Boltzmann and Normal distributions for </a:t>
                </a:r>
                <a14:m>
                  <m:oMath xmlns:m="http://schemas.openxmlformats.org/officeDocument/2006/math">
                    <m:sSup>
                      <m:sSupPr>
                        <m:ctrlPr>
                          <a:rPr lang="fr-CH" sz="1400" b="0" i="1" smtClean="0">
                            <a:latin typeface="Cambria Math" panose="02040503050406030204" pitchFamily="18" charset="0"/>
                          </a:rPr>
                        </m:ctrlPr>
                      </m:sSupPr>
                      <m:e>
                        <m:r>
                          <a:rPr lang="fr-CH" sz="1400" i="1">
                            <a:latin typeface="Cambria Math" panose="02040503050406030204" pitchFamily="18" charset="0"/>
                          </a:rPr>
                          <m:t>𝐴</m:t>
                        </m:r>
                      </m:e>
                      <m:sup>
                        <m:r>
                          <a:rPr lang="fr-CH" sz="1400" b="0" i="1" smtClean="0">
                            <a:latin typeface="Cambria Math" panose="02040503050406030204" pitchFamily="18" charset="0"/>
                          </a:rPr>
                          <m:t>𝑖</m:t>
                        </m:r>
                      </m:sup>
                    </m:sSup>
                    <m:d>
                      <m:dPr>
                        <m:ctrlPr>
                          <a:rPr lang="fr-CH" sz="1400" b="0" i="1" smtClean="0">
                            <a:latin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𝜌</m:t>
                        </m:r>
                      </m:e>
                    </m:d>
                  </m:oMath>
                </a14:m>
                <a:endParaRPr lang="fr-CH" sz="1400"/>
              </a:p>
              <a:p>
                <a:endParaRPr lang="fr-CH" sz="1400"/>
              </a:p>
              <a:p>
                <a:endParaRPr lang="fr-CH" sz="1400"/>
              </a:p>
              <a:p>
                <a:endParaRPr lang="fr-CH" sz="1400"/>
              </a:p>
              <a:p>
                <a:r>
                  <a:rPr lang="en-US" sz="1400"/>
                  <a:t>Adding an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𝜓</m:t>
                        </m:r>
                      </m:e>
                      <m:sub>
                        <m:r>
                          <a:rPr lang="fr-CH" sz="1400" b="0" i="1" smtClean="0">
                            <a:latin typeface="Cambria Math" panose="02040503050406030204" pitchFamily="18" charset="0"/>
                          </a:rPr>
                          <m:t>𝑝𝑒𝑟𝑡</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𝑅</m:t>
                        </m:r>
                      </m:e>
                      <m:sup>
                        <m:r>
                          <a:rPr lang="fr-CH" sz="1400" b="0" i="1" smtClean="0">
                            <a:latin typeface="Cambria Math" panose="02040503050406030204" pitchFamily="18" charset="0"/>
                          </a:rPr>
                          <m:t>2</m:t>
                        </m:r>
                      </m:sup>
                    </m:sSup>
                    <m:sSubSup>
                      <m:sSubSupPr>
                        <m:ctrlPr>
                          <a:rPr lang="fr-CH" sz="1400" b="0" i="1" smtClean="0">
                            <a:latin typeface="Cambria Math" panose="02040503050406030204" pitchFamily="18" charset="0"/>
                          </a:rPr>
                        </m:ctrlPr>
                      </m:sSubSupPr>
                      <m:e>
                        <m:r>
                          <a:rPr lang="fr-CH" sz="1400" b="0" i="1" smtClean="0">
                            <a:latin typeface="Cambria Math" panose="02040503050406030204" pitchFamily="18" charset="0"/>
                          </a:rPr>
                          <m:t>𝐴</m:t>
                        </m:r>
                      </m:e>
                      <m:sub>
                        <m:r>
                          <a:rPr lang="fr-CH" sz="1400" b="0" i="1" smtClean="0">
                            <a:latin typeface="Cambria Math" panose="02040503050406030204" pitchFamily="18" charset="0"/>
                          </a:rPr>
                          <m:t>𝑝𝑒𝑟𝑡</m:t>
                        </m:r>
                      </m:sub>
                      <m:sup>
                        <m:r>
                          <a:rPr lang="fr-CH" sz="1400" b="0" i="1" smtClean="0">
                            <a:latin typeface="Cambria Math" panose="02040503050406030204" pitchFamily="18" charset="0"/>
                            <a:ea typeface="Cambria Math" panose="02040503050406030204" pitchFamily="18" charset="0"/>
                          </a:rPr>
                          <m:t>𝜙</m:t>
                        </m:r>
                      </m:sup>
                    </m:sSubSup>
                  </m:oMath>
                </a14:m>
                <a:r>
                  <a:rPr lang="en-US" sz="1400"/>
                  <a:t> Maxwell-Boltzmann with the </a:t>
                </a:r>
                <a14:m>
                  <m:oMath xmlns:m="http://schemas.openxmlformats.org/officeDocument/2006/math">
                    <m:f>
                      <m:fPr>
                        <m:type m:val="lin"/>
                        <m:ctrlPr>
                          <a:rPr lang="fr-CH" sz="1400" b="0" i="1" smtClean="0">
                            <a:latin typeface="Cambria Math" panose="02040503050406030204" pitchFamily="18" charset="0"/>
                          </a:rPr>
                        </m:ctrlPr>
                      </m:fPr>
                      <m:num>
                        <m:r>
                          <a:rPr lang="fr-CH" sz="1400" b="0" i="1" smtClean="0">
                            <a:latin typeface="Cambria Math" panose="02040503050406030204" pitchFamily="18" charset="0"/>
                          </a:rPr>
                          <m:t>𝑚</m:t>
                        </m:r>
                      </m:num>
                      <m:den>
                        <m:r>
                          <a:rPr lang="fr-CH" sz="1400" b="0" i="1" smtClean="0">
                            <a:latin typeface="Cambria Math" panose="02040503050406030204" pitchFamily="18" charset="0"/>
                          </a:rPr>
                          <m:t>𝑛</m:t>
                        </m:r>
                      </m:den>
                    </m:f>
                    <m:r>
                      <a:rPr lang="fr-CH" sz="1400" b="0" i="1" smtClean="0">
                        <a:latin typeface="Cambria Math" panose="02040503050406030204" pitchFamily="18" charset="0"/>
                      </a:rPr>
                      <m:t>=</m:t>
                    </m:r>
                    <m:f>
                      <m:fPr>
                        <m:type m:val="lin"/>
                        <m:ctrlPr>
                          <a:rPr lang="fr-CH" sz="1400" i="1">
                            <a:latin typeface="Cambria Math" panose="02040503050406030204" pitchFamily="18" charset="0"/>
                          </a:rPr>
                        </m:ctrlPr>
                      </m:fPr>
                      <m:num>
                        <m:r>
                          <a:rPr lang="fr-CH" sz="1400" b="0" i="1" smtClean="0">
                            <a:latin typeface="Cambria Math" panose="02040503050406030204" pitchFamily="18" charset="0"/>
                          </a:rPr>
                          <m:t>6</m:t>
                        </m:r>
                      </m:num>
                      <m:den>
                        <m:r>
                          <a:rPr lang="fr-CH" sz="1400" b="0" i="1" smtClean="0">
                            <a:latin typeface="Cambria Math" panose="02040503050406030204" pitchFamily="18" charset="0"/>
                          </a:rPr>
                          <m:t>1</m:t>
                        </m:r>
                      </m:den>
                    </m:f>
                    <m:r>
                      <a:rPr lang="fr-CH" sz="1400" b="0" i="0" smtClean="0">
                        <a:latin typeface="Cambria Math" panose="02040503050406030204" pitchFamily="18" charset="0"/>
                      </a:rPr>
                      <m:t> </m:t>
                    </m:r>
                  </m:oMath>
                </a14:m>
                <a:r>
                  <a:rPr lang="fr-CH" sz="1400"/>
                  <a:t>to target the edge</a:t>
                </a:r>
                <a:endParaRPr lang="en-CH"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3972" y="999379"/>
                <a:ext cx="4745713" cy="3867091"/>
              </a:xfrm>
              <a:blipFill>
                <a:blip r:embed="rId5"/>
                <a:stretch>
                  <a:fillRect t="-789"/>
                </a:stretch>
              </a:blipFill>
            </p:spPr>
            <p:txBody>
              <a:bodyPr/>
              <a:lstStyle/>
              <a:p>
                <a:r>
                  <a:rPr lang="en-CH">
                    <a:noFill/>
                  </a:rPr>
                  <a:t> </a:t>
                </a:r>
              </a:p>
            </p:txBody>
          </p:sp>
        </mc:Fallback>
      </mc:AlternateContent>
      <p:pic>
        <p:nvPicPr>
          <p:cNvPr id="23" name="Picture 22" descr="\documentclass{article}&#10;\usepackage{amsmath}&#10;\usepackage{amssymb}&#10;\pagestyle{empty}&#10;\begin{document}&#10;&#10;\begin{align*}&#10;   A^i(\rho,\phi,\theta) = \sum\limits_{n\in\mathbb{N}}\sum\limits_{m\in\mathbb{N}} A^i(\rho)\cos(n\phi + \varphi_n)\cos(m\theta + \varphi_m)&#10;\end{align*}&#10;&#10;\end{document}" title="IguanaTex Picture Display">
            <a:extLst>
              <a:ext uri="{FF2B5EF4-FFF2-40B4-BE49-F238E27FC236}">
                <a16:creationId xmlns:a16="http://schemas.microsoft.com/office/drawing/2014/main" id="{25F5D3AA-EBE8-EE2F-9DBB-C1E03B29635D}"/>
              </a:ext>
            </a:extLst>
          </p:cNvPr>
          <p:cNvPicPr>
            <a:picLocks noChangeAspect="1"/>
          </p:cNvPicPr>
          <p:nvPr>
            <p:custDataLst>
              <p:tags r:id="rId1"/>
            </p:custDataLst>
          </p:nvPr>
        </p:nvPicPr>
        <p:blipFill>
          <a:blip r:embed="rId6"/>
          <a:stretch>
            <a:fillRect/>
          </a:stretch>
        </p:blipFill>
        <p:spPr>
          <a:xfrm>
            <a:off x="1200145" y="1695770"/>
            <a:ext cx="4449540" cy="412913"/>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4" y="179552"/>
            <a:ext cx="5108467" cy="1072753"/>
          </a:xfrm>
        </p:spPr>
        <p:txBody>
          <a:bodyPr>
            <a:normAutofit/>
          </a:bodyPr>
          <a:lstStyle/>
          <a:p>
            <a:r>
              <a:rPr lang="fr-FR"/>
              <a:t>Adding perturbations </a:t>
            </a:r>
            <a:br>
              <a:rPr lang="en-CH"/>
            </a:b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14</a:t>
            </a:fld>
            <a:endParaRPr lang="fr-FR"/>
          </a:p>
        </p:txBody>
      </p:sp>
      <p:pic>
        <p:nvPicPr>
          <p:cNvPr id="41" name="Picture 40" descr="\documentclass{article}&#10;\usepackage{amsmath}&#10;\usepackage{amssymb}&#10;\pagestyle{empty}&#10;\begin{document}&#10;&#10;\begin{enumerate}&#10;    \item $A^i(\rho) = \frac{1}{\sqrt{2\pi\sigma^2}}\exp\left(\frac{-(\rho-\mu)^2}{2\sigma^2}\right)$&#10;    &#10;    \item $A^i(\rho) = \frac{\sqrt{2}}{\sqrt{\pi}}\frac{\rho^2}{\sigma^3}\exp\left(\frac{-\rho^2}{2\sigma^2}\right)$&#10;\end{enumerate}&#10;&#10;\end{document}" title="IguanaTex Picture Display">
            <a:extLst>
              <a:ext uri="{FF2B5EF4-FFF2-40B4-BE49-F238E27FC236}">
                <a16:creationId xmlns:a16="http://schemas.microsoft.com/office/drawing/2014/main" id="{16C458C8-B274-7AFD-9245-7D007B8E348C}"/>
              </a:ext>
            </a:extLst>
          </p:cNvPr>
          <p:cNvPicPr>
            <a:picLocks noChangeAspect="1"/>
          </p:cNvPicPr>
          <p:nvPr>
            <p:custDataLst>
              <p:tags r:id="rId2"/>
            </p:custDataLst>
          </p:nvPr>
        </p:nvPicPr>
        <p:blipFill>
          <a:blip r:embed="rId7"/>
          <a:stretch>
            <a:fillRect/>
          </a:stretch>
        </p:blipFill>
        <p:spPr>
          <a:xfrm>
            <a:off x="2169498" y="2571750"/>
            <a:ext cx="2215563" cy="718975"/>
          </a:xfrm>
          <a:prstGeom prst="rect">
            <a:avLst/>
          </a:prstGeom>
        </p:spPr>
      </p:pic>
      <p:pic>
        <p:nvPicPr>
          <p:cNvPr id="47" name="Picture Placeholder 46" descr="A graph of a function&#10;&#10;Description automatically generated">
            <a:extLst>
              <a:ext uri="{FF2B5EF4-FFF2-40B4-BE49-F238E27FC236}">
                <a16:creationId xmlns:a16="http://schemas.microsoft.com/office/drawing/2014/main" id="{44A7A497-B8E0-538B-8DDB-7BEEDB6ECAA9}"/>
              </a:ext>
            </a:extLst>
          </p:cNvPr>
          <p:cNvPicPr>
            <a:picLocks noGrp="1" noChangeAspect="1"/>
          </p:cNvPicPr>
          <p:nvPr>
            <p:ph type="pic" sz="quarter" idx="13"/>
          </p:nvPr>
        </p:nvPicPr>
        <p:blipFill>
          <a:blip r:embed="rId8"/>
          <a:stretch>
            <a:fillRect/>
          </a:stretch>
        </p:blipFill>
        <p:spPr>
          <a:xfrm>
            <a:off x="6023735" y="2817301"/>
            <a:ext cx="2233453" cy="1786763"/>
          </a:xfrm>
        </p:spPr>
      </p:pic>
      <p:pic>
        <p:nvPicPr>
          <p:cNvPr id="49" name="Picture 48" descr="A diagram of a function&#10;&#10;Description automatically generated">
            <a:extLst>
              <a:ext uri="{FF2B5EF4-FFF2-40B4-BE49-F238E27FC236}">
                <a16:creationId xmlns:a16="http://schemas.microsoft.com/office/drawing/2014/main" id="{527538AD-BC5C-EB49-B103-5DDC9519CF46}"/>
              </a:ext>
            </a:extLst>
          </p:cNvPr>
          <p:cNvPicPr>
            <a:picLocks noChangeAspect="1"/>
          </p:cNvPicPr>
          <p:nvPr/>
        </p:nvPicPr>
        <p:blipFill>
          <a:blip r:embed="rId9"/>
          <a:stretch>
            <a:fillRect/>
          </a:stretch>
        </p:blipFill>
        <p:spPr>
          <a:xfrm>
            <a:off x="5930759" y="749081"/>
            <a:ext cx="2467674" cy="1577118"/>
          </a:xfrm>
          <a:prstGeom prst="rect">
            <a:avLst/>
          </a:prstGeom>
        </p:spPr>
      </p:pic>
      <p:pic>
        <p:nvPicPr>
          <p:cNvPr id="10" name="Picture 9">
            <a:extLst>
              <a:ext uri="{FF2B5EF4-FFF2-40B4-BE49-F238E27FC236}">
                <a16:creationId xmlns:a16="http://schemas.microsoft.com/office/drawing/2014/main" id="{9B1BD94A-C627-5B8D-B427-F6FE839E7635}"/>
              </a:ext>
            </a:extLst>
          </p:cNvPr>
          <p:cNvPicPr>
            <a:picLocks noChangeAspect="1"/>
          </p:cNvPicPr>
          <p:nvPr/>
        </p:nvPicPr>
        <p:blipFill>
          <a:blip r:embed="rId10"/>
          <a:srcRect/>
          <a:stretch/>
        </p:blipFill>
        <p:spPr>
          <a:xfrm>
            <a:off x="5834301" y="703737"/>
            <a:ext cx="2660589" cy="2035848"/>
          </a:xfrm>
          <a:prstGeom prst="rect">
            <a:avLst/>
          </a:prstGeom>
        </p:spPr>
      </p:pic>
      <p:pic>
        <p:nvPicPr>
          <p:cNvPr id="8" name="Picture 7" descr="A graph of a graph of a number of objects&#10;&#10;Description automatically generated with medium confidence">
            <a:extLst>
              <a:ext uri="{FF2B5EF4-FFF2-40B4-BE49-F238E27FC236}">
                <a16:creationId xmlns:a16="http://schemas.microsoft.com/office/drawing/2014/main" id="{1C39EBC6-FE69-A720-EB29-F89B9E0C1627}"/>
              </a:ext>
            </a:extLst>
          </p:cNvPr>
          <p:cNvPicPr>
            <a:picLocks noChangeAspect="1"/>
          </p:cNvPicPr>
          <p:nvPr/>
        </p:nvPicPr>
        <p:blipFill>
          <a:blip r:embed="rId11"/>
          <a:stretch>
            <a:fillRect/>
          </a:stretch>
        </p:blipFill>
        <p:spPr>
          <a:xfrm>
            <a:off x="4431816" y="535556"/>
            <a:ext cx="4256982" cy="4408058"/>
          </a:xfrm>
          <a:prstGeom prst="rect">
            <a:avLst/>
          </a:prstGeom>
        </p:spPr>
      </p:pic>
      <p:pic>
        <p:nvPicPr>
          <p:cNvPr id="13" name="Picture 12" descr="A graph of a graph of a graph&#10;&#10;Description automatically generated with medium confidence">
            <a:extLst>
              <a:ext uri="{FF2B5EF4-FFF2-40B4-BE49-F238E27FC236}">
                <a16:creationId xmlns:a16="http://schemas.microsoft.com/office/drawing/2014/main" id="{3CE223CB-6EE3-8403-9E8C-A7B7EC8ACF55}"/>
              </a:ext>
            </a:extLst>
          </p:cNvPr>
          <p:cNvPicPr>
            <a:picLocks noChangeAspect="1"/>
          </p:cNvPicPr>
          <p:nvPr/>
        </p:nvPicPr>
        <p:blipFill>
          <a:blip r:embed="rId12"/>
          <a:stretch>
            <a:fillRect/>
          </a:stretch>
        </p:blipFill>
        <p:spPr>
          <a:xfrm>
            <a:off x="647635" y="922235"/>
            <a:ext cx="3784181" cy="3138742"/>
          </a:xfrm>
          <a:prstGeom prst="rect">
            <a:avLst/>
          </a:prstGeom>
        </p:spPr>
      </p:pic>
    </p:spTree>
    <p:extLst>
      <p:ext uri="{BB962C8B-B14F-4D97-AF65-F5344CB8AC3E}">
        <p14:creationId xmlns:p14="http://schemas.microsoft.com/office/powerpoint/2010/main" val="137820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black and white image of a concentric circle&#10;&#10;Description automatically generated">
            <a:extLst>
              <a:ext uri="{FF2B5EF4-FFF2-40B4-BE49-F238E27FC236}">
                <a16:creationId xmlns:a16="http://schemas.microsoft.com/office/drawing/2014/main" id="{C76384DF-B69D-26AB-0D5A-CAF7C686B534}"/>
              </a:ext>
            </a:extLst>
          </p:cNvPr>
          <p:cNvPicPr>
            <a:picLocks noChangeAspect="1"/>
          </p:cNvPicPr>
          <p:nvPr/>
        </p:nvPicPr>
        <p:blipFill>
          <a:blip r:embed="rId5"/>
          <a:stretch>
            <a:fillRect/>
          </a:stretch>
        </p:blipFill>
        <p:spPr>
          <a:xfrm>
            <a:off x="5505191" y="880561"/>
            <a:ext cx="3126047" cy="4262939"/>
          </a:xfrm>
          <a:prstGeom prst="rect">
            <a:avLst/>
          </a:prstGeom>
        </p:spPr>
      </p:pic>
      <p:pic>
        <p:nvPicPr>
          <p:cNvPr id="12" name="Picture 11" descr="A graph of a balloon&#10;&#10;Description automatically generated">
            <a:extLst>
              <a:ext uri="{FF2B5EF4-FFF2-40B4-BE49-F238E27FC236}">
                <a16:creationId xmlns:a16="http://schemas.microsoft.com/office/drawing/2014/main" id="{21036606-0A80-5AC5-FFD3-768F1AD135E1}"/>
              </a:ext>
            </a:extLst>
          </p:cNvPr>
          <p:cNvPicPr>
            <a:picLocks noChangeAspect="1"/>
          </p:cNvPicPr>
          <p:nvPr/>
        </p:nvPicPr>
        <p:blipFill>
          <a:blip r:embed="rId6"/>
          <a:stretch>
            <a:fillRect/>
          </a:stretch>
        </p:blipFill>
        <p:spPr>
          <a:xfrm>
            <a:off x="2971239" y="880561"/>
            <a:ext cx="3126047" cy="4262939"/>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4" y="179552"/>
            <a:ext cx="8085121" cy="1072753"/>
          </a:xfrm>
        </p:spPr>
        <p:txBody>
          <a:bodyPr>
            <a:normAutofit/>
          </a:bodyPr>
          <a:lstStyle/>
          <a:p>
            <a:r>
              <a:rPr lang="fr-FR"/>
              <a:t>Poincare sections of the ToyTok with perturbations </a:t>
            </a: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15</a:t>
            </a:fld>
            <a:endParaRPr lang="fr-FR"/>
          </a:p>
        </p:txBody>
      </p:sp>
      <p:pic>
        <p:nvPicPr>
          <p:cNvPr id="3" name="Picture 2" descr="A graph of a diagram&#10;&#10;Description automatically generated">
            <a:extLst>
              <a:ext uri="{FF2B5EF4-FFF2-40B4-BE49-F238E27FC236}">
                <a16:creationId xmlns:a16="http://schemas.microsoft.com/office/drawing/2014/main" id="{B48B6C82-C4ED-1843-596D-AB960FF8FF45}"/>
              </a:ext>
            </a:extLst>
          </p:cNvPr>
          <p:cNvPicPr>
            <a:picLocks noChangeAspect="1"/>
          </p:cNvPicPr>
          <p:nvPr/>
        </p:nvPicPr>
        <p:blipFill>
          <a:blip r:embed="rId7"/>
          <a:stretch>
            <a:fillRect/>
          </a:stretch>
        </p:blipFill>
        <p:spPr>
          <a:xfrm>
            <a:off x="437287" y="880560"/>
            <a:ext cx="3126047" cy="4262940"/>
          </a:xfrm>
          <a:prstGeom prst="rect">
            <a:avLst/>
          </a:prstGeom>
        </p:spPr>
      </p:pic>
      <p:pic>
        <p:nvPicPr>
          <p:cNvPr id="40" name="Picture 39" descr="\documentclass{article}&#10;\usepackage{amsmath}&#10;\usepackage{amssymb}&#10;\pagestyle{empty}&#10;\begin{document}&#10;&#10;Amp. $= 0.1,\, n/m = 6/1,\, \sigma = \sqrt{2}$&#10;&#10;\end{document}" title="IguanaTex Picture Display">
            <a:extLst>
              <a:ext uri="{FF2B5EF4-FFF2-40B4-BE49-F238E27FC236}">
                <a16:creationId xmlns:a16="http://schemas.microsoft.com/office/drawing/2014/main" id="{FFEDD3F8-759C-6786-0600-43D3728A0508}"/>
              </a:ext>
            </a:extLst>
          </p:cNvPr>
          <p:cNvPicPr>
            <a:picLocks noChangeAspect="1"/>
          </p:cNvPicPr>
          <p:nvPr>
            <p:custDataLst>
              <p:tags r:id="rId1"/>
            </p:custDataLst>
          </p:nvPr>
        </p:nvPicPr>
        <p:blipFill>
          <a:blip r:embed="rId8"/>
          <a:stretch>
            <a:fillRect/>
          </a:stretch>
        </p:blipFill>
        <p:spPr>
          <a:xfrm>
            <a:off x="1174464" y="718979"/>
            <a:ext cx="2156128" cy="167789"/>
          </a:xfrm>
          <a:prstGeom prst="rect">
            <a:avLst/>
          </a:prstGeom>
        </p:spPr>
      </p:pic>
      <p:pic>
        <p:nvPicPr>
          <p:cNvPr id="20" name="Picture 19" descr="A graph of a graph of a graph&#10;&#10;Description automatically generated with medium confidence">
            <a:extLst>
              <a:ext uri="{FF2B5EF4-FFF2-40B4-BE49-F238E27FC236}">
                <a16:creationId xmlns:a16="http://schemas.microsoft.com/office/drawing/2014/main" id="{957B2BEE-7E51-D731-75E6-F080244E9DBC}"/>
              </a:ext>
            </a:extLst>
          </p:cNvPr>
          <p:cNvPicPr>
            <a:picLocks noChangeAspect="1"/>
          </p:cNvPicPr>
          <p:nvPr/>
        </p:nvPicPr>
        <p:blipFill>
          <a:blip r:embed="rId9"/>
          <a:stretch>
            <a:fillRect/>
          </a:stretch>
        </p:blipFill>
        <p:spPr>
          <a:xfrm>
            <a:off x="5817454" y="1352576"/>
            <a:ext cx="2914003" cy="3097161"/>
          </a:xfrm>
          <a:prstGeom prst="rect">
            <a:avLst/>
          </a:prstGeom>
        </p:spPr>
      </p:pic>
      <p:pic>
        <p:nvPicPr>
          <p:cNvPr id="43" name="Picture 42" descr="\documentclass{article}&#10;\usepackage{amsmath}&#10;\usepackage{amssymb}&#10;\pagestyle{empty}&#10;\begin{document}&#10;&#10;Amp. $= 0.01,\, n/m = 12/2,\, \sigma = \sqrt{2}$&#10;&#10;\end{document}" title="IguanaTex Picture Display">
            <a:extLst>
              <a:ext uri="{FF2B5EF4-FFF2-40B4-BE49-F238E27FC236}">
                <a16:creationId xmlns:a16="http://schemas.microsoft.com/office/drawing/2014/main" id="{3D2FE5AA-FC33-E8A8-FDB2-F62CF4939490}"/>
              </a:ext>
            </a:extLst>
          </p:cNvPr>
          <p:cNvPicPr>
            <a:picLocks noChangeAspect="1"/>
          </p:cNvPicPr>
          <p:nvPr>
            <p:custDataLst>
              <p:tags r:id="rId2"/>
            </p:custDataLst>
          </p:nvPr>
        </p:nvPicPr>
        <p:blipFill>
          <a:blip r:embed="rId10"/>
          <a:stretch>
            <a:fillRect/>
          </a:stretch>
        </p:blipFill>
        <p:spPr>
          <a:xfrm>
            <a:off x="3659135" y="712771"/>
            <a:ext cx="2305074" cy="167789"/>
          </a:xfrm>
          <a:prstGeom prst="rect">
            <a:avLst/>
          </a:prstGeom>
        </p:spPr>
      </p:pic>
      <p:pic>
        <p:nvPicPr>
          <p:cNvPr id="46" name="Picture 45" descr="\documentclass{article}&#10;\usepackage{amsmath}&#10;\usepackage{amssymb}&#10;\pagestyle{empty}&#10;\begin{document}&#10;&#10;Amp. $= 0.1,\, n/m = 18/3,\, \sigma = \sqrt{2}$&#10;&#10;\end{document}" title="IguanaTex Picture Display">
            <a:extLst>
              <a:ext uri="{FF2B5EF4-FFF2-40B4-BE49-F238E27FC236}">
                <a16:creationId xmlns:a16="http://schemas.microsoft.com/office/drawing/2014/main" id="{BDEB3D07-97DB-4648-379B-1F94B3553932}"/>
              </a:ext>
            </a:extLst>
          </p:cNvPr>
          <p:cNvPicPr>
            <a:picLocks noChangeAspect="1"/>
          </p:cNvPicPr>
          <p:nvPr>
            <p:custDataLst>
              <p:tags r:id="rId3"/>
            </p:custDataLst>
          </p:nvPr>
        </p:nvPicPr>
        <p:blipFill>
          <a:blip r:embed="rId11"/>
          <a:stretch>
            <a:fillRect/>
          </a:stretch>
        </p:blipFill>
        <p:spPr>
          <a:xfrm>
            <a:off x="6291164" y="712770"/>
            <a:ext cx="2230601" cy="167789"/>
          </a:xfrm>
          <a:prstGeom prst="rect">
            <a:avLst/>
          </a:prstGeom>
        </p:spPr>
      </p:pic>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pic>
        <p:nvPicPr>
          <p:cNvPr id="15" name="Picture 14" descr="A graph of a function&#10;&#10;Description automatically generated">
            <a:extLst>
              <a:ext uri="{FF2B5EF4-FFF2-40B4-BE49-F238E27FC236}">
                <a16:creationId xmlns:a16="http://schemas.microsoft.com/office/drawing/2014/main" id="{4DC5C434-1D20-4261-FAE3-CA2D9553B4A0}"/>
              </a:ext>
            </a:extLst>
          </p:cNvPr>
          <p:cNvPicPr>
            <a:picLocks noChangeAspect="1"/>
          </p:cNvPicPr>
          <p:nvPr/>
        </p:nvPicPr>
        <p:blipFill>
          <a:blip r:embed="rId12"/>
          <a:stretch>
            <a:fillRect/>
          </a:stretch>
        </p:blipFill>
        <p:spPr>
          <a:xfrm>
            <a:off x="3240785" y="1563687"/>
            <a:ext cx="2829276" cy="2639458"/>
          </a:xfrm>
          <a:prstGeom prst="rect">
            <a:avLst/>
          </a:prstGeom>
        </p:spPr>
      </p:pic>
      <p:pic>
        <p:nvPicPr>
          <p:cNvPr id="9" name="Picture 8" descr="A graph of a graph showing a line of dots&#10;&#10;Description automatically generated with medium confidence">
            <a:extLst>
              <a:ext uri="{FF2B5EF4-FFF2-40B4-BE49-F238E27FC236}">
                <a16:creationId xmlns:a16="http://schemas.microsoft.com/office/drawing/2014/main" id="{27254D23-1C25-2AC5-4E5C-D5209BAD642B}"/>
              </a:ext>
            </a:extLst>
          </p:cNvPr>
          <p:cNvPicPr>
            <a:picLocks noChangeAspect="1"/>
          </p:cNvPicPr>
          <p:nvPr/>
        </p:nvPicPr>
        <p:blipFill>
          <a:blip r:embed="rId13"/>
          <a:stretch>
            <a:fillRect/>
          </a:stretch>
        </p:blipFill>
        <p:spPr>
          <a:xfrm>
            <a:off x="512126" y="1294831"/>
            <a:ext cx="2923366" cy="3434398"/>
          </a:xfrm>
          <a:prstGeom prst="rect">
            <a:avLst/>
          </a:prstGeom>
        </p:spPr>
      </p:pic>
    </p:spTree>
    <p:extLst>
      <p:ext uri="{BB962C8B-B14F-4D97-AF65-F5344CB8AC3E}">
        <p14:creationId xmlns:p14="http://schemas.microsoft.com/office/powerpoint/2010/main" val="168368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of a line graph&#10;&#10;Description automatically generated">
            <a:extLst>
              <a:ext uri="{FF2B5EF4-FFF2-40B4-BE49-F238E27FC236}">
                <a16:creationId xmlns:a16="http://schemas.microsoft.com/office/drawing/2014/main" id="{375D9B4E-7B1C-A5BE-2BA0-8DF99CD9E171}"/>
              </a:ext>
            </a:extLst>
          </p:cNvPr>
          <p:cNvPicPr>
            <a:picLocks noChangeAspect="1"/>
          </p:cNvPicPr>
          <p:nvPr/>
        </p:nvPicPr>
        <p:blipFill>
          <a:blip r:embed="rId3"/>
          <a:stretch>
            <a:fillRect/>
          </a:stretch>
        </p:blipFill>
        <p:spPr>
          <a:xfrm>
            <a:off x="4637408" y="327498"/>
            <a:ext cx="3499693" cy="4772308"/>
          </a:xfrm>
          <a:prstGeom prst="rect">
            <a:avLst/>
          </a:prstGeom>
        </p:spPr>
      </p:pic>
      <p:pic>
        <p:nvPicPr>
          <p:cNvPr id="14" name="Picture 13" descr="A graph of a line graph&#10;&#10;Description automatically generated">
            <a:extLst>
              <a:ext uri="{FF2B5EF4-FFF2-40B4-BE49-F238E27FC236}">
                <a16:creationId xmlns:a16="http://schemas.microsoft.com/office/drawing/2014/main" id="{3E9EAC5A-76A6-1F66-562D-697F00131534}"/>
              </a:ext>
            </a:extLst>
          </p:cNvPr>
          <p:cNvPicPr>
            <a:picLocks noChangeAspect="1"/>
          </p:cNvPicPr>
          <p:nvPr/>
        </p:nvPicPr>
        <p:blipFill>
          <a:blip r:embed="rId4"/>
          <a:stretch>
            <a:fillRect/>
          </a:stretch>
        </p:blipFill>
        <p:spPr>
          <a:xfrm>
            <a:off x="4637408" y="327498"/>
            <a:ext cx="3499693" cy="4772308"/>
          </a:xfrm>
          <a:prstGeom prst="rect">
            <a:avLst/>
          </a:prstGeom>
        </p:spPr>
      </p:pic>
      <p:pic>
        <p:nvPicPr>
          <p:cNvPr id="16" name="Picture 15" descr="A graph of a graph with lines and dots&#10;&#10;Description automatically generated">
            <a:extLst>
              <a:ext uri="{FF2B5EF4-FFF2-40B4-BE49-F238E27FC236}">
                <a16:creationId xmlns:a16="http://schemas.microsoft.com/office/drawing/2014/main" id="{440D91AA-BFD6-DDB6-099C-C25E6A764631}"/>
              </a:ext>
            </a:extLst>
          </p:cNvPr>
          <p:cNvPicPr>
            <a:picLocks noChangeAspect="1"/>
          </p:cNvPicPr>
          <p:nvPr/>
        </p:nvPicPr>
        <p:blipFill>
          <a:blip r:embed="rId5"/>
          <a:stretch>
            <a:fillRect/>
          </a:stretch>
        </p:blipFill>
        <p:spPr>
          <a:xfrm>
            <a:off x="4637408" y="327498"/>
            <a:ext cx="3499693" cy="4772308"/>
          </a:xfrm>
          <a:prstGeom prst="rect">
            <a:avLst/>
          </a:prstGeom>
        </p:spPr>
      </p:pic>
      <p:pic>
        <p:nvPicPr>
          <p:cNvPr id="18" name="Picture 17" descr="A graph of a graph&#10;&#10;Description automatically generated">
            <a:extLst>
              <a:ext uri="{FF2B5EF4-FFF2-40B4-BE49-F238E27FC236}">
                <a16:creationId xmlns:a16="http://schemas.microsoft.com/office/drawing/2014/main" id="{F1752B07-961C-1697-D5F1-A43F8A81E1E3}"/>
              </a:ext>
            </a:extLst>
          </p:cNvPr>
          <p:cNvPicPr>
            <a:picLocks noChangeAspect="1"/>
          </p:cNvPicPr>
          <p:nvPr/>
        </p:nvPicPr>
        <p:blipFill>
          <a:blip r:embed="rId6"/>
          <a:stretch>
            <a:fillRect/>
          </a:stretch>
        </p:blipFill>
        <p:spPr>
          <a:xfrm>
            <a:off x="4637408" y="327498"/>
            <a:ext cx="3499693" cy="4772308"/>
          </a:xfrm>
          <a:prstGeom prst="rect">
            <a:avLst/>
          </a:prstGeom>
        </p:spPr>
      </p:pic>
      <p:pic>
        <p:nvPicPr>
          <p:cNvPr id="20" name="Picture 19" descr="A graph of a line with a dotted line and red and green arrow&#10;&#10;Description automatically generated">
            <a:extLst>
              <a:ext uri="{FF2B5EF4-FFF2-40B4-BE49-F238E27FC236}">
                <a16:creationId xmlns:a16="http://schemas.microsoft.com/office/drawing/2014/main" id="{079D1FBC-2620-64DE-18AA-5DE70B5665D8}"/>
              </a:ext>
            </a:extLst>
          </p:cNvPr>
          <p:cNvPicPr>
            <a:picLocks noChangeAspect="1"/>
          </p:cNvPicPr>
          <p:nvPr/>
        </p:nvPicPr>
        <p:blipFill>
          <a:blip r:embed="rId7"/>
          <a:stretch>
            <a:fillRect/>
          </a:stretch>
        </p:blipFill>
        <p:spPr>
          <a:xfrm>
            <a:off x="4637408" y="327498"/>
            <a:ext cx="3499693" cy="4772308"/>
          </a:xfrm>
          <a:prstGeom prst="rect">
            <a:avLst/>
          </a:prstGeom>
        </p:spPr>
      </p:pic>
      <p:pic>
        <p:nvPicPr>
          <p:cNvPr id="22" name="Picture 21" descr="A graph with a red line and green line&#10;&#10;Description automatically generated">
            <a:extLst>
              <a:ext uri="{FF2B5EF4-FFF2-40B4-BE49-F238E27FC236}">
                <a16:creationId xmlns:a16="http://schemas.microsoft.com/office/drawing/2014/main" id="{B33C62D2-ACCA-4BA1-44A3-5C0D73BC0A98}"/>
              </a:ext>
            </a:extLst>
          </p:cNvPr>
          <p:cNvPicPr>
            <a:picLocks noChangeAspect="1"/>
          </p:cNvPicPr>
          <p:nvPr/>
        </p:nvPicPr>
        <p:blipFill>
          <a:blip r:embed="rId8"/>
          <a:stretch>
            <a:fillRect/>
          </a:stretch>
        </p:blipFill>
        <p:spPr>
          <a:xfrm>
            <a:off x="4577648" y="411961"/>
            <a:ext cx="3746693" cy="4623837"/>
          </a:xfrm>
          <a:prstGeom prst="rect">
            <a:avLst/>
          </a:prstGeom>
        </p:spPr>
      </p:pic>
      <p:pic>
        <p:nvPicPr>
          <p:cNvPr id="24" name="Picture 23" descr="A graph with a line and arrows&#10;&#10;Description automatically generated with medium confidence">
            <a:extLst>
              <a:ext uri="{FF2B5EF4-FFF2-40B4-BE49-F238E27FC236}">
                <a16:creationId xmlns:a16="http://schemas.microsoft.com/office/drawing/2014/main" id="{513BC158-E2E6-C972-D3F7-2B33CA1DAF60}"/>
              </a:ext>
            </a:extLst>
          </p:cNvPr>
          <p:cNvPicPr>
            <a:picLocks noChangeAspect="1"/>
          </p:cNvPicPr>
          <p:nvPr/>
        </p:nvPicPr>
        <p:blipFill>
          <a:blip r:embed="rId9"/>
          <a:stretch>
            <a:fillRect/>
          </a:stretch>
        </p:blipFill>
        <p:spPr>
          <a:xfrm>
            <a:off x="4627888" y="411961"/>
            <a:ext cx="3584534" cy="4623837"/>
          </a:xfrm>
          <a:prstGeom prst="rect">
            <a:avLst/>
          </a:prstGeom>
        </p:spPr>
      </p:pic>
      <p:pic>
        <p:nvPicPr>
          <p:cNvPr id="26" name="Picture 25" descr="A graph of a dotted line&#10;&#10;Description automatically generated with medium confidence">
            <a:extLst>
              <a:ext uri="{FF2B5EF4-FFF2-40B4-BE49-F238E27FC236}">
                <a16:creationId xmlns:a16="http://schemas.microsoft.com/office/drawing/2014/main" id="{17FF01CC-C967-DCB7-775A-0550199B5235}"/>
              </a:ext>
            </a:extLst>
          </p:cNvPr>
          <p:cNvPicPr>
            <a:picLocks noChangeAspect="1"/>
          </p:cNvPicPr>
          <p:nvPr/>
        </p:nvPicPr>
        <p:blipFill>
          <a:blip r:embed="rId10"/>
          <a:stretch>
            <a:fillRect/>
          </a:stretch>
        </p:blipFill>
        <p:spPr>
          <a:xfrm>
            <a:off x="4625342" y="411961"/>
            <a:ext cx="3520903" cy="4623837"/>
          </a:xfrm>
          <a:prstGeom prst="rect">
            <a:avLst/>
          </a:prstGeom>
        </p:spPr>
      </p:pic>
      <p:pic>
        <p:nvPicPr>
          <p:cNvPr id="28" name="Picture 27" descr="A diagram of a balloon&#10;&#10;Description automatically generated">
            <a:extLst>
              <a:ext uri="{FF2B5EF4-FFF2-40B4-BE49-F238E27FC236}">
                <a16:creationId xmlns:a16="http://schemas.microsoft.com/office/drawing/2014/main" id="{6196A820-9A6D-EA8E-82AC-1DD6BA8C1B35}"/>
              </a:ext>
            </a:extLst>
          </p:cNvPr>
          <p:cNvPicPr>
            <a:picLocks noChangeAspect="1"/>
          </p:cNvPicPr>
          <p:nvPr/>
        </p:nvPicPr>
        <p:blipFill>
          <a:blip r:embed="rId11"/>
          <a:stretch>
            <a:fillRect/>
          </a:stretch>
        </p:blipFill>
        <p:spPr>
          <a:xfrm>
            <a:off x="4697739" y="411961"/>
            <a:ext cx="3393642" cy="4623837"/>
          </a:xfrm>
          <a:prstGeom prst="rect">
            <a:avLst/>
          </a:prstGeom>
        </p:spPr>
      </p:pic>
      <p:pic>
        <p:nvPicPr>
          <p:cNvPr id="30" name="Picture 29" descr="A graph of a diagram&#10;&#10;Description automatically generated">
            <a:extLst>
              <a:ext uri="{FF2B5EF4-FFF2-40B4-BE49-F238E27FC236}">
                <a16:creationId xmlns:a16="http://schemas.microsoft.com/office/drawing/2014/main" id="{2AE0E01F-A3BD-7FBE-291B-911A0128B2C5}"/>
              </a:ext>
            </a:extLst>
          </p:cNvPr>
          <p:cNvPicPr>
            <a:picLocks noChangeAspect="1"/>
          </p:cNvPicPr>
          <p:nvPr/>
        </p:nvPicPr>
        <p:blipFill>
          <a:blip r:embed="rId12"/>
          <a:stretch>
            <a:fillRect/>
          </a:stretch>
        </p:blipFill>
        <p:spPr>
          <a:xfrm>
            <a:off x="4697739" y="411961"/>
            <a:ext cx="3393642" cy="4623837"/>
          </a:xfrm>
          <a:prstGeom prst="rect">
            <a:avLst/>
          </a:prstGeom>
        </p:spPr>
      </p:pic>
      <p:pic>
        <p:nvPicPr>
          <p:cNvPr id="32" name="Picture 31" descr="A graph of a concentric shape&#10;&#10;Description automatically generated">
            <a:extLst>
              <a:ext uri="{FF2B5EF4-FFF2-40B4-BE49-F238E27FC236}">
                <a16:creationId xmlns:a16="http://schemas.microsoft.com/office/drawing/2014/main" id="{3847112E-9531-CC5D-6192-996413CCEC8A}"/>
              </a:ext>
            </a:extLst>
          </p:cNvPr>
          <p:cNvPicPr>
            <a:picLocks noChangeAspect="1"/>
          </p:cNvPicPr>
          <p:nvPr/>
        </p:nvPicPr>
        <p:blipFill>
          <a:blip r:embed="rId13"/>
          <a:stretch>
            <a:fillRect/>
          </a:stretch>
        </p:blipFill>
        <p:spPr>
          <a:xfrm>
            <a:off x="4697739" y="387829"/>
            <a:ext cx="3393642" cy="4666257"/>
          </a:xfrm>
          <a:prstGeom prst="rect">
            <a:avLst/>
          </a:prstGeom>
        </p:spPr>
      </p:pic>
      <p:pic>
        <p:nvPicPr>
          <p:cNvPr id="34" name="Picture 33" descr="A diagram of a concentric circle&#10;&#10;Description automatically generated">
            <a:extLst>
              <a:ext uri="{FF2B5EF4-FFF2-40B4-BE49-F238E27FC236}">
                <a16:creationId xmlns:a16="http://schemas.microsoft.com/office/drawing/2014/main" id="{2AAF75B6-157D-4429-6E9C-D2297D27D5D4}"/>
              </a:ext>
            </a:extLst>
          </p:cNvPr>
          <p:cNvPicPr>
            <a:picLocks noChangeAspect="1"/>
          </p:cNvPicPr>
          <p:nvPr/>
        </p:nvPicPr>
        <p:blipFill>
          <a:blip r:embed="rId14"/>
          <a:stretch>
            <a:fillRect/>
          </a:stretch>
        </p:blipFill>
        <p:spPr>
          <a:xfrm>
            <a:off x="4798476" y="411961"/>
            <a:ext cx="3393642" cy="4623837"/>
          </a:xfrm>
          <a:prstGeom prst="rect">
            <a:avLst/>
          </a:prstGeom>
        </p:spPr>
      </p:pic>
      <p:pic>
        <p:nvPicPr>
          <p:cNvPr id="36" name="Picture 35" descr="A diagram of a balloon&#10;&#10;Description automatically generated">
            <a:extLst>
              <a:ext uri="{FF2B5EF4-FFF2-40B4-BE49-F238E27FC236}">
                <a16:creationId xmlns:a16="http://schemas.microsoft.com/office/drawing/2014/main" id="{A7D8EDC6-D38E-3C74-4890-952CC004DBEC}"/>
              </a:ext>
            </a:extLst>
          </p:cNvPr>
          <p:cNvPicPr>
            <a:picLocks noChangeAspect="1"/>
          </p:cNvPicPr>
          <p:nvPr/>
        </p:nvPicPr>
        <p:blipFill>
          <a:blip r:embed="rId15"/>
          <a:stretch>
            <a:fillRect/>
          </a:stretch>
        </p:blipFill>
        <p:spPr>
          <a:xfrm>
            <a:off x="4837221" y="411961"/>
            <a:ext cx="3393642" cy="4623837"/>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3667125" cy="491567"/>
          </a:xfrm>
        </p:spPr>
        <p:txBody>
          <a:bodyPr>
            <a:normAutofit fontScale="90000"/>
          </a:bodyPr>
          <a:lstStyle/>
          <a:p>
            <a:r>
              <a:rPr lang="fr-FR"/>
              <a:t>Tracing the manifold for the poincare map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pic>
        <p:nvPicPr>
          <p:cNvPr id="10" name="Picture 9" descr="A diagram of a map&#10;&#10;Description automatically generated">
            <a:extLst>
              <a:ext uri="{FF2B5EF4-FFF2-40B4-BE49-F238E27FC236}">
                <a16:creationId xmlns:a16="http://schemas.microsoft.com/office/drawing/2014/main" id="{D652E97A-D1E0-6B38-3AA7-F35B2F681D19}"/>
              </a:ext>
            </a:extLst>
          </p:cNvPr>
          <p:cNvPicPr>
            <a:picLocks noChangeAspect="1"/>
          </p:cNvPicPr>
          <p:nvPr/>
        </p:nvPicPr>
        <p:blipFill>
          <a:blip r:embed="rId16"/>
          <a:stretch>
            <a:fillRect/>
          </a:stretch>
        </p:blipFill>
        <p:spPr>
          <a:xfrm>
            <a:off x="4899104" y="311951"/>
            <a:ext cx="3522373" cy="4803402"/>
          </a:xfrm>
          <a:prstGeom prst="rect">
            <a:avLst/>
          </a:prstGeom>
        </p:spPr>
      </p:pic>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16</a:t>
            </a:fld>
            <a:endParaRPr lang="fr-FR"/>
          </a:p>
        </p:txBody>
      </p:sp>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786965" y="1517968"/>
                <a:ext cx="4581525" cy="1990641"/>
              </a:xfrm>
            </p:spPr>
            <p:txBody>
              <a:bodyPr>
                <a:normAutofit/>
              </a:bodyPr>
              <a:lstStyle/>
              <a:p>
                <a:r>
                  <a:rPr lang="fr-FR" sz="1400"/>
                  <a:t>Adapting the computation for the poincare map</a:t>
                </a:r>
              </a:p>
              <a:p>
                <a:pPr lvl="1">
                  <a:lnSpc>
                    <a:spcPct val="150000"/>
                  </a:lnSpc>
                </a:pPr>
                <a14:m>
                  <m:oMath xmlns:m="http://schemas.openxmlformats.org/officeDocument/2006/math">
                    <m:r>
                      <a:rPr lang="fr-CH" sz="1400" i="1">
                        <a:latin typeface="Cambria Math" panose="02040503050406030204" pitchFamily="18" charset="0"/>
                      </a:rPr>
                      <m:t>𝑥</m:t>
                    </m:r>
                    <m:r>
                      <a:rPr lang="fr-CH" sz="1400" i="1">
                        <a:latin typeface="Cambria Math" panose="02040503050406030204" pitchFamily="18" charset="0"/>
                      </a:rPr>
                      <m:t>=</m:t>
                    </m:r>
                    <m:sSup>
                      <m:sSupPr>
                        <m:ctrlPr>
                          <a:rPr lang="fr-CH" sz="1400" i="1">
                            <a:latin typeface="Cambria Math" panose="02040503050406030204" pitchFamily="18" charset="0"/>
                          </a:rPr>
                        </m:ctrlPr>
                      </m:sSupPr>
                      <m:e>
                        <m:r>
                          <a:rPr lang="fr-CH" sz="1400" i="1">
                            <a:latin typeface="Cambria Math" panose="02040503050406030204" pitchFamily="18" charset="0"/>
                          </a:rPr>
                          <m:t>𝑥</m:t>
                        </m:r>
                      </m:e>
                      <m:sup>
                        <m:r>
                          <a:rPr lang="fr-CH" sz="1400" i="1">
                            <a:latin typeface="Cambria Math" panose="02040503050406030204" pitchFamily="18" charset="0"/>
                          </a:rPr>
                          <m:t>∗</m:t>
                        </m:r>
                      </m:sup>
                    </m:sSup>
                    <m:r>
                      <a:rPr lang="fr-CH" sz="1400" i="1">
                        <a:latin typeface="Cambria Math" panose="02040503050406030204" pitchFamily="18" charset="0"/>
                      </a:rPr>
                      <m:t>+</m:t>
                    </m:r>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𝜀</m:t>
                        </m:r>
                      </m:e>
                      <m:sub>
                        <m:r>
                          <a:rPr lang="fr-CH" sz="1400" i="1">
                            <a:latin typeface="Cambria Math" panose="02040503050406030204" pitchFamily="18" charset="0"/>
                          </a:rPr>
                          <m:t>𝑢</m:t>
                        </m:r>
                      </m:sub>
                    </m:sSub>
                    <m:sSub>
                      <m:sSubPr>
                        <m:ctrlPr>
                          <a:rPr lang="fr-CH" sz="1400" i="1">
                            <a:latin typeface="Cambria Math" panose="02040503050406030204" pitchFamily="18" charset="0"/>
                          </a:rPr>
                        </m:ctrlPr>
                      </m:sSubPr>
                      <m:e>
                        <m:r>
                          <a:rPr lang="fr-CH" sz="1400" b="1" i="1">
                            <a:latin typeface="Cambria Math" panose="02040503050406030204" pitchFamily="18" charset="0"/>
                          </a:rPr>
                          <m:t>𝒆</m:t>
                        </m:r>
                      </m:e>
                      <m:sub>
                        <m:r>
                          <a:rPr lang="fr-CH" sz="1400" i="1">
                            <a:latin typeface="Cambria Math" panose="02040503050406030204" pitchFamily="18" charset="0"/>
                          </a:rPr>
                          <m:t>𝑢</m:t>
                        </m:r>
                      </m:sub>
                    </m:sSub>
                  </m:oMath>
                </a14:m>
                <a:r>
                  <a:rPr lang="fr-FR" sz="1400"/>
                  <a:t> and forward integration</a:t>
                </a:r>
              </a:p>
              <a:p>
                <a:pPr lvl="1">
                  <a:lnSpc>
                    <a:spcPct val="150000"/>
                  </a:lnSpc>
                </a:pPr>
                <a14:m>
                  <m:oMath xmlns:m="http://schemas.openxmlformats.org/officeDocument/2006/math">
                    <m:r>
                      <a:rPr lang="fr-CH" sz="1400" i="1" smtClean="0">
                        <a:latin typeface="Cambria Math" panose="02040503050406030204" pitchFamily="18" charset="0"/>
                      </a:rPr>
                      <m:t>𝑥</m:t>
                    </m:r>
                    <m:r>
                      <a:rPr lang="fr-CH" sz="1400" i="1" smtClean="0">
                        <a:latin typeface="Cambria Math" panose="02040503050406030204" pitchFamily="18" charset="0"/>
                      </a:rPr>
                      <m:t>=</m:t>
                    </m:r>
                    <m:sSup>
                      <m:sSupPr>
                        <m:ctrlPr>
                          <a:rPr lang="fr-CH" sz="1400" i="1">
                            <a:latin typeface="Cambria Math" panose="02040503050406030204" pitchFamily="18" charset="0"/>
                          </a:rPr>
                        </m:ctrlPr>
                      </m:sSupPr>
                      <m:e>
                        <m:r>
                          <a:rPr lang="fr-CH" sz="1400" i="1">
                            <a:latin typeface="Cambria Math" panose="02040503050406030204" pitchFamily="18" charset="0"/>
                          </a:rPr>
                          <m:t>𝑥</m:t>
                        </m:r>
                      </m:e>
                      <m:sup>
                        <m:r>
                          <a:rPr lang="fr-CH" sz="1400" i="1">
                            <a:latin typeface="Cambria Math" panose="02040503050406030204" pitchFamily="18" charset="0"/>
                          </a:rPr>
                          <m:t>∗</m:t>
                        </m:r>
                      </m:sup>
                    </m:sSup>
                    <m:r>
                      <a:rPr lang="fr-CH" sz="1400" i="1">
                        <a:latin typeface="Cambria Math" panose="02040503050406030204" pitchFamily="18" charset="0"/>
                      </a:rPr>
                      <m:t>+</m:t>
                    </m:r>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ea typeface="Cambria Math" panose="02040503050406030204" pitchFamily="18" charset="0"/>
                          </a:rPr>
                          <m:t>𝑠</m:t>
                        </m:r>
                      </m:sub>
                    </m:sSub>
                    <m:sSub>
                      <m:sSubPr>
                        <m:ctrlPr>
                          <a:rPr lang="fr-CH" sz="1400" i="1">
                            <a:latin typeface="Cambria Math" panose="02040503050406030204" pitchFamily="18" charset="0"/>
                          </a:rPr>
                        </m:ctrlPr>
                      </m:sSubPr>
                      <m:e>
                        <m:r>
                          <a:rPr lang="fr-CH" sz="1400" b="1" i="1">
                            <a:latin typeface="Cambria Math" panose="02040503050406030204" pitchFamily="18" charset="0"/>
                          </a:rPr>
                          <m:t>𝒆</m:t>
                        </m:r>
                      </m:e>
                      <m:sub>
                        <m:r>
                          <a:rPr lang="fr-CH" sz="1400" b="0" i="1" smtClean="0">
                            <a:latin typeface="Cambria Math" panose="02040503050406030204" pitchFamily="18" charset="0"/>
                          </a:rPr>
                          <m:t>𝑠</m:t>
                        </m:r>
                      </m:sub>
                    </m:sSub>
                  </m:oMath>
                </a14:m>
                <a:r>
                  <a:rPr lang="fr-FR" sz="1400"/>
                  <a:t> and backward integration</a:t>
                </a:r>
              </a:p>
              <a:p>
                <a:r>
                  <a:rPr lang="fr-FR" sz="1400"/>
                  <a:t>Initializing points between </a:t>
                </a:r>
                <a14:m>
                  <m:oMath xmlns:m="http://schemas.openxmlformats.org/officeDocument/2006/math">
                    <m:r>
                      <a:rPr lang="fr-CH" sz="1400" b="0" i="1" smtClean="0">
                        <a:latin typeface="Cambria Math" panose="02040503050406030204" pitchFamily="18" charset="0"/>
                      </a:rPr>
                      <m:t>𝑥</m:t>
                    </m:r>
                  </m:oMath>
                </a14:m>
                <a:r>
                  <a:rPr lang="fr-FR" sz="1400"/>
                  <a:t> and </a:t>
                </a:r>
                <a14:m>
                  <m:oMath xmlns:m="http://schemas.openxmlformats.org/officeDocument/2006/math">
                    <m:r>
                      <a:rPr lang="fr-FR" sz="1400" i="1" smtClean="0">
                        <a:latin typeface="Cambria Math" panose="02040503050406030204" pitchFamily="18" charset="0"/>
                        <a:ea typeface="Cambria Math" panose="02040503050406030204" pitchFamily="18" charset="0"/>
                      </a:rPr>
                      <m:t>𝒫</m:t>
                    </m:r>
                    <m:d>
                      <m:dPr>
                        <m:ctrlPr>
                          <a:rPr lang="fr-CH" sz="1400" b="0" i="1" smtClean="0">
                            <a:latin typeface="Cambria Math" panose="02040503050406030204" pitchFamily="18" charset="0"/>
                            <a:ea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𝑥</m:t>
                        </m:r>
                      </m:e>
                    </m:d>
                  </m:oMath>
                </a14:m>
                <a:endParaRPr lang="fr-CH" sz="1400" b="0">
                  <a:ea typeface="Cambria Math" panose="02040503050406030204" pitchFamily="18" charset="0"/>
                </a:endParaRP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786965" y="1517968"/>
                <a:ext cx="4581525" cy="1990641"/>
              </a:xfrm>
              <a:blipFill>
                <a:blip r:embed="rId17"/>
                <a:stretch>
                  <a:fillRect t="-1529"/>
                </a:stretch>
              </a:blipFill>
            </p:spPr>
            <p:txBody>
              <a:bodyPr/>
              <a:lstStyle/>
              <a:p>
                <a:r>
                  <a:rPr lang="en-CH">
                    <a:noFill/>
                  </a:rPr>
                  <a:t> </a:t>
                </a:r>
              </a:p>
            </p:txBody>
          </p:sp>
        </mc:Fallback>
      </mc:AlternateContent>
    </p:spTree>
    <p:extLst>
      <p:ext uri="{BB962C8B-B14F-4D97-AF65-F5344CB8AC3E}">
        <p14:creationId xmlns:p14="http://schemas.microsoft.com/office/powerpoint/2010/main" val="39793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124988"/>
                <a:ext cx="4245965" cy="3386772"/>
              </a:xfrm>
            </p:spPr>
            <p:txBody>
              <a:bodyPr>
                <a:normAutofit/>
              </a:bodyPr>
              <a:lstStyle/>
              <a:p>
                <a:r>
                  <a:rPr lang="fr-FR" sz="1400"/>
                  <a:t>The intersection of the stable and unstable manifold are homoclinic points, they come back to the X-point</a:t>
                </a:r>
              </a:p>
              <a:p>
                <a:r>
                  <a:rPr lang="en-US" sz="1400"/>
                  <a:t>In this context, we say that homoclinic points differ if they are not in the same orbit. T</a:t>
                </a:r>
                <a:r>
                  <a:rPr lang="fr-FR" sz="1400"/>
                  <a:t>here must be at least two different homoclinic orbit</a:t>
                </a:r>
              </a:p>
              <a:p>
                <a:r>
                  <a:rPr lang="fr-FR" sz="1400"/>
                  <a:t>Set a starting point on each manifold</a:t>
                </a:r>
              </a:p>
              <a:p>
                <a:endParaRPr lang="fr-FR" sz="1400"/>
              </a:p>
              <a:p>
                <a:r>
                  <a:rPr lang="fr-FR" sz="1400"/>
                  <a:t>Find a tuple of forward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𝑛</m:t>
                        </m:r>
                      </m:e>
                      <m:sub>
                        <m:r>
                          <a:rPr lang="fr-CH" sz="1400" b="0" i="1" smtClean="0">
                            <a:latin typeface="Cambria Math" panose="02040503050406030204" pitchFamily="18" charset="0"/>
                          </a:rPr>
                          <m:t>𝑢</m:t>
                        </m:r>
                      </m:sub>
                    </m:sSub>
                  </m:oMath>
                </a14:m>
                <a:r>
                  <a:rPr lang="fr-FR" sz="1400"/>
                  <a:t> and backward iteration </a:t>
                </a:r>
                <a14:m>
                  <m:oMath xmlns:m="http://schemas.openxmlformats.org/officeDocument/2006/math">
                    <m:sSub>
                      <m:sSubPr>
                        <m:ctrlPr>
                          <a:rPr lang="fr-CH" sz="1400" i="1">
                            <a:latin typeface="Cambria Math" panose="02040503050406030204" pitchFamily="18" charset="0"/>
                          </a:rPr>
                        </m:ctrlPr>
                      </m:sSubPr>
                      <m:e>
                        <m:r>
                          <a:rPr lang="fr-CH" sz="1400" i="1">
                            <a:latin typeface="Cambria Math" panose="02040503050406030204" pitchFamily="18" charset="0"/>
                          </a:rPr>
                          <m:t>𝑛</m:t>
                        </m:r>
                      </m:e>
                      <m:sub>
                        <m:r>
                          <a:rPr lang="fr-CH" sz="1400" b="0" i="1" smtClean="0">
                            <a:latin typeface="Cambria Math" panose="02040503050406030204" pitchFamily="18" charset="0"/>
                          </a:rPr>
                          <m:t>𝑠</m:t>
                        </m:r>
                      </m:sub>
                    </m:sSub>
                  </m:oMath>
                </a14:m>
                <a:r>
                  <a:rPr lang="fr-FR" sz="1400"/>
                  <a:t> such that the point cross each other</a:t>
                </a:r>
              </a:p>
              <a:p>
                <a:r>
                  <a:rPr lang="fr-FR" sz="1400"/>
                  <a:t>Minimize the resulting difference</a:t>
                </a:r>
              </a:p>
              <a:p>
                <a:endParaRPr lang="fr-FR" sz="1400"/>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124988"/>
                <a:ext cx="4245965" cy="3386772"/>
              </a:xfrm>
              <a:blipFill>
                <a:blip r:embed="rId5"/>
                <a:stretch>
                  <a:fillRect t="-901"/>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245965" cy="1072753"/>
          </a:xfrm>
        </p:spPr>
        <p:txBody>
          <a:bodyPr>
            <a:normAutofit/>
          </a:bodyPr>
          <a:lstStyle/>
          <a:p>
            <a:r>
              <a:rPr lang="fr-FR"/>
              <a:t>Finding a homoclinic point by searching for a root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17</a:t>
            </a:fld>
            <a:endParaRPr lang="fr-FR"/>
          </a:p>
        </p:txBody>
      </p:sp>
      <p:pic>
        <p:nvPicPr>
          <p:cNvPr id="15" name="Picture 14"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B2C1F3CE-95E5-1A9B-8D18-CCEE39B189E9}"/>
              </a:ext>
            </a:extLst>
          </p:cNvPr>
          <p:cNvPicPr>
            <a:picLocks noChangeAspect="1"/>
          </p:cNvPicPr>
          <p:nvPr/>
        </p:nvPicPr>
        <p:blipFill>
          <a:blip r:embed="rId6"/>
          <a:stretch>
            <a:fillRect/>
          </a:stretch>
        </p:blipFill>
        <p:spPr>
          <a:xfrm>
            <a:off x="5086648" y="147895"/>
            <a:ext cx="3189943" cy="4922610"/>
          </a:xfrm>
          <a:prstGeom prst="rect">
            <a:avLst/>
          </a:prstGeom>
        </p:spPr>
      </p:pic>
      <p:pic>
        <p:nvPicPr>
          <p:cNvPr id="17" name="Picture 16" descr="A graph of a graph of a function&#10;&#10;Description automatically generated with medium confidence">
            <a:extLst>
              <a:ext uri="{FF2B5EF4-FFF2-40B4-BE49-F238E27FC236}">
                <a16:creationId xmlns:a16="http://schemas.microsoft.com/office/drawing/2014/main" id="{92526C3D-CA04-CDC2-EAB1-3C2D192B7C55}"/>
              </a:ext>
            </a:extLst>
          </p:cNvPr>
          <p:cNvPicPr>
            <a:picLocks noChangeAspect="1"/>
          </p:cNvPicPr>
          <p:nvPr/>
        </p:nvPicPr>
        <p:blipFill>
          <a:blip r:embed="rId7"/>
          <a:stretch>
            <a:fillRect/>
          </a:stretch>
        </p:blipFill>
        <p:spPr>
          <a:xfrm>
            <a:off x="5086648" y="250679"/>
            <a:ext cx="3189943" cy="4735244"/>
          </a:xfrm>
          <a:prstGeom prst="rect">
            <a:avLst/>
          </a:prstGeom>
        </p:spPr>
      </p:pic>
      <p:pic>
        <p:nvPicPr>
          <p:cNvPr id="41" name="Picture 40" descr="A graph of a graph of a function&#10;&#10;Description automatically generated">
            <a:extLst>
              <a:ext uri="{FF2B5EF4-FFF2-40B4-BE49-F238E27FC236}">
                <a16:creationId xmlns:a16="http://schemas.microsoft.com/office/drawing/2014/main" id="{2F25824B-6029-3519-7811-BCDE28BC5001}"/>
              </a:ext>
            </a:extLst>
          </p:cNvPr>
          <p:cNvPicPr>
            <a:picLocks noChangeAspect="1"/>
          </p:cNvPicPr>
          <p:nvPr/>
        </p:nvPicPr>
        <p:blipFill>
          <a:blip r:embed="rId8"/>
          <a:stretch>
            <a:fillRect/>
          </a:stretch>
        </p:blipFill>
        <p:spPr>
          <a:xfrm>
            <a:off x="5086648" y="166099"/>
            <a:ext cx="3189943" cy="4735244"/>
          </a:xfrm>
          <a:prstGeom prst="rect">
            <a:avLst/>
          </a:prstGeom>
        </p:spPr>
      </p:pic>
      <p:pic>
        <p:nvPicPr>
          <p:cNvPr id="43" name="Picture 42" descr="A graph of a graph of a function&#10;&#10;Description automatically generated with medium confidence">
            <a:extLst>
              <a:ext uri="{FF2B5EF4-FFF2-40B4-BE49-F238E27FC236}">
                <a16:creationId xmlns:a16="http://schemas.microsoft.com/office/drawing/2014/main" id="{4D7B6D5A-43B4-58EE-08F4-ABD8E5F87CE7}"/>
              </a:ext>
            </a:extLst>
          </p:cNvPr>
          <p:cNvPicPr>
            <a:picLocks noChangeAspect="1"/>
          </p:cNvPicPr>
          <p:nvPr/>
        </p:nvPicPr>
        <p:blipFill>
          <a:blip r:embed="rId9"/>
          <a:stretch>
            <a:fillRect/>
          </a:stretch>
        </p:blipFill>
        <p:spPr>
          <a:xfrm>
            <a:off x="5086648" y="166099"/>
            <a:ext cx="3189943" cy="4735244"/>
          </a:xfrm>
          <a:prstGeom prst="rect">
            <a:avLst/>
          </a:prstGeom>
        </p:spPr>
      </p:pic>
      <p:pic>
        <p:nvPicPr>
          <p:cNvPr id="45" name="Picture 44" descr="A graph of a graph of a function&#10;&#10;Description automatically generated with medium confidence">
            <a:extLst>
              <a:ext uri="{FF2B5EF4-FFF2-40B4-BE49-F238E27FC236}">
                <a16:creationId xmlns:a16="http://schemas.microsoft.com/office/drawing/2014/main" id="{1A71413F-53CE-53A2-89A5-BE0C4A4F2940}"/>
              </a:ext>
            </a:extLst>
          </p:cNvPr>
          <p:cNvPicPr>
            <a:picLocks noChangeAspect="1"/>
          </p:cNvPicPr>
          <p:nvPr/>
        </p:nvPicPr>
        <p:blipFill>
          <a:blip r:embed="rId10"/>
          <a:stretch>
            <a:fillRect/>
          </a:stretch>
        </p:blipFill>
        <p:spPr>
          <a:xfrm>
            <a:off x="5086648" y="166099"/>
            <a:ext cx="3189943" cy="4735244"/>
          </a:xfrm>
          <a:prstGeom prst="rect">
            <a:avLst/>
          </a:prstGeom>
        </p:spPr>
      </p:pic>
      <p:pic>
        <p:nvPicPr>
          <p:cNvPr id="47" name="Picture 46" descr="A graph of a graph of a function&#10;&#10;Description automatically generated with medium confidence">
            <a:extLst>
              <a:ext uri="{FF2B5EF4-FFF2-40B4-BE49-F238E27FC236}">
                <a16:creationId xmlns:a16="http://schemas.microsoft.com/office/drawing/2014/main" id="{4A8D12F3-FD5E-25B8-8193-0E1207B7C722}"/>
              </a:ext>
            </a:extLst>
          </p:cNvPr>
          <p:cNvPicPr>
            <a:picLocks noChangeAspect="1"/>
          </p:cNvPicPr>
          <p:nvPr/>
        </p:nvPicPr>
        <p:blipFill>
          <a:blip r:embed="rId11"/>
          <a:stretch>
            <a:fillRect/>
          </a:stretch>
        </p:blipFill>
        <p:spPr>
          <a:xfrm>
            <a:off x="5086648" y="166099"/>
            <a:ext cx="3189943" cy="4735244"/>
          </a:xfrm>
          <a:prstGeom prst="rect">
            <a:avLst/>
          </a:prstGeom>
        </p:spPr>
      </p:pic>
      <p:pic>
        <p:nvPicPr>
          <p:cNvPr id="49" name="Picture 48" descr="A graph of a graph of a function&#10;&#10;Description automatically generated with medium confidence">
            <a:extLst>
              <a:ext uri="{FF2B5EF4-FFF2-40B4-BE49-F238E27FC236}">
                <a16:creationId xmlns:a16="http://schemas.microsoft.com/office/drawing/2014/main" id="{6871BCE8-7488-5923-FE48-4CE1F63F20EE}"/>
              </a:ext>
            </a:extLst>
          </p:cNvPr>
          <p:cNvPicPr>
            <a:picLocks noChangeAspect="1"/>
          </p:cNvPicPr>
          <p:nvPr/>
        </p:nvPicPr>
        <p:blipFill>
          <a:blip r:embed="rId12"/>
          <a:stretch>
            <a:fillRect/>
          </a:stretch>
        </p:blipFill>
        <p:spPr>
          <a:xfrm>
            <a:off x="5086648" y="166099"/>
            <a:ext cx="3189943" cy="4735244"/>
          </a:xfrm>
          <a:prstGeom prst="rect">
            <a:avLst/>
          </a:prstGeom>
        </p:spPr>
      </p:pic>
      <p:pic>
        <p:nvPicPr>
          <p:cNvPr id="51" name="Picture 50" descr="A graph of a graph of a function&#10;&#10;Description automatically generated">
            <a:extLst>
              <a:ext uri="{FF2B5EF4-FFF2-40B4-BE49-F238E27FC236}">
                <a16:creationId xmlns:a16="http://schemas.microsoft.com/office/drawing/2014/main" id="{EDD2B817-FC36-1F17-EDCD-F8212E2EE620}"/>
              </a:ext>
            </a:extLst>
          </p:cNvPr>
          <p:cNvPicPr>
            <a:picLocks noChangeAspect="1"/>
          </p:cNvPicPr>
          <p:nvPr/>
        </p:nvPicPr>
        <p:blipFill>
          <a:blip r:embed="rId13"/>
          <a:stretch>
            <a:fillRect/>
          </a:stretch>
        </p:blipFill>
        <p:spPr>
          <a:xfrm>
            <a:off x="5086648" y="166099"/>
            <a:ext cx="3189943" cy="4735244"/>
          </a:xfrm>
          <a:prstGeom prst="rect">
            <a:avLst/>
          </a:prstGeom>
        </p:spPr>
      </p:pic>
      <p:pic>
        <p:nvPicPr>
          <p:cNvPr id="53" name="Picture 52" descr="A graph of a graph of a function&#10;&#10;Description automatically generated">
            <a:extLst>
              <a:ext uri="{FF2B5EF4-FFF2-40B4-BE49-F238E27FC236}">
                <a16:creationId xmlns:a16="http://schemas.microsoft.com/office/drawing/2014/main" id="{562E278A-2174-CCEC-D8A8-83C789832641}"/>
              </a:ext>
            </a:extLst>
          </p:cNvPr>
          <p:cNvPicPr>
            <a:picLocks noChangeAspect="1"/>
          </p:cNvPicPr>
          <p:nvPr/>
        </p:nvPicPr>
        <p:blipFill>
          <a:blip r:embed="rId14"/>
          <a:stretch>
            <a:fillRect/>
          </a:stretch>
        </p:blipFill>
        <p:spPr>
          <a:xfrm>
            <a:off x="5086648" y="166099"/>
            <a:ext cx="3189943" cy="4735244"/>
          </a:xfrm>
          <a:prstGeom prst="rect">
            <a:avLst/>
          </a:prstGeom>
        </p:spPr>
      </p:pic>
      <p:pic>
        <p:nvPicPr>
          <p:cNvPr id="55" name="Picture 54" descr="A graph of a graph of a function&#10;&#10;Description automatically generated">
            <a:extLst>
              <a:ext uri="{FF2B5EF4-FFF2-40B4-BE49-F238E27FC236}">
                <a16:creationId xmlns:a16="http://schemas.microsoft.com/office/drawing/2014/main" id="{5E8E899C-ADD0-DA19-DCC4-5CB84351AD20}"/>
              </a:ext>
            </a:extLst>
          </p:cNvPr>
          <p:cNvPicPr>
            <a:picLocks noChangeAspect="1"/>
          </p:cNvPicPr>
          <p:nvPr/>
        </p:nvPicPr>
        <p:blipFill>
          <a:blip r:embed="rId15"/>
          <a:stretch>
            <a:fillRect/>
          </a:stretch>
        </p:blipFill>
        <p:spPr>
          <a:xfrm>
            <a:off x="5086648" y="166099"/>
            <a:ext cx="3189943" cy="4735244"/>
          </a:xfrm>
          <a:prstGeom prst="rect">
            <a:avLst/>
          </a:prstGeom>
        </p:spPr>
      </p:pic>
      <p:pic>
        <p:nvPicPr>
          <p:cNvPr id="57" name="Picture 56" descr="A graph of a graph of a function&#10;&#10;Description automatically generated">
            <a:extLst>
              <a:ext uri="{FF2B5EF4-FFF2-40B4-BE49-F238E27FC236}">
                <a16:creationId xmlns:a16="http://schemas.microsoft.com/office/drawing/2014/main" id="{131BBAD0-748F-B718-E66C-9A88909DAA12}"/>
              </a:ext>
            </a:extLst>
          </p:cNvPr>
          <p:cNvPicPr>
            <a:picLocks noChangeAspect="1"/>
          </p:cNvPicPr>
          <p:nvPr/>
        </p:nvPicPr>
        <p:blipFill>
          <a:blip r:embed="rId16"/>
          <a:stretch>
            <a:fillRect/>
          </a:stretch>
        </p:blipFill>
        <p:spPr>
          <a:xfrm>
            <a:off x="5086648" y="166099"/>
            <a:ext cx="3189943" cy="4735244"/>
          </a:xfrm>
          <a:prstGeom prst="rect">
            <a:avLst/>
          </a:prstGeom>
        </p:spPr>
      </p:pic>
      <p:pic>
        <p:nvPicPr>
          <p:cNvPr id="59" name="Picture 58" descr="A graph of a graph of a function&#10;&#10;Description automatically generated">
            <a:extLst>
              <a:ext uri="{FF2B5EF4-FFF2-40B4-BE49-F238E27FC236}">
                <a16:creationId xmlns:a16="http://schemas.microsoft.com/office/drawing/2014/main" id="{F48BC3DD-0839-87DB-5BD1-571E30F29D29}"/>
              </a:ext>
            </a:extLst>
          </p:cNvPr>
          <p:cNvPicPr>
            <a:picLocks noChangeAspect="1"/>
          </p:cNvPicPr>
          <p:nvPr/>
        </p:nvPicPr>
        <p:blipFill>
          <a:blip r:embed="rId17"/>
          <a:stretch>
            <a:fillRect/>
          </a:stretch>
        </p:blipFill>
        <p:spPr>
          <a:xfrm>
            <a:off x="5086648" y="166099"/>
            <a:ext cx="3189943" cy="4735244"/>
          </a:xfrm>
          <a:prstGeom prst="rect">
            <a:avLst/>
          </a:prstGeom>
        </p:spPr>
      </p:pic>
      <p:pic>
        <p:nvPicPr>
          <p:cNvPr id="61" name="Picture 60" descr="A graph of a graph of a function&#10;&#10;Description automatically generated">
            <a:extLst>
              <a:ext uri="{FF2B5EF4-FFF2-40B4-BE49-F238E27FC236}">
                <a16:creationId xmlns:a16="http://schemas.microsoft.com/office/drawing/2014/main" id="{0E8E0A34-E3C6-8BA7-2057-D791028831B7}"/>
              </a:ext>
            </a:extLst>
          </p:cNvPr>
          <p:cNvPicPr>
            <a:picLocks noChangeAspect="1"/>
          </p:cNvPicPr>
          <p:nvPr/>
        </p:nvPicPr>
        <p:blipFill>
          <a:blip r:embed="rId18"/>
          <a:stretch>
            <a:fillRect/>
          </a:stretch>
        </p:blipFill>
        <p:spPr>
          <a:xfrm>
            <a:off x="5086648" y="166099"/>
            <a:ext cx="3189943" cy="4735244"/>
          </a:xfrm>
          <a:prstGeom prst="rect">
            <a:avLst/>
          </a:prstGeom>
        </p:spPr>
      </p:pic>
      <p:pic>
        <p:nvPicPr>
          <p:cNvPr id="20" name="Picture 19" descr="\documentclass{article}&#10;\usepackage{amsmath}&#10;\usepackage{amssymb}&#10;\pagestyle{empty}&#10;\begin{document}&#10;&#10;\begin{align*}&#10;   \mathcal{P}^{-n_s}(x^s) - \mathcal{P}^{n_u}(x^u)&#10;\end{align*}&#10;&#10;\end{document}" title="IguanaTex Picture Display">
            <a:extLst>
              <a:ext uri="{FF2B5EF4-FFF2-40B4-BE49-F238E27FC236}">
                <a16:creationId xmlns:a16="http://schemas.microsoft.com/office/drawing/2014/main" id="{D12F1D20-95F9-4D19-D2A7-0ED9722541DB}"/>
              </a:ext>
            </a:extLst>
          </p:cNvPr>
          <p:cNvPicPr>
            <a:picLocks noChangeAspect="1"/>
          </p:cNvPicPr>
          <p:nvPr>
            <p:custDataLst>
              <p:tags r:id="rId1"/>
            </p:custDataLst>
          </p:nvPr>
        </p:nvPicPr>
        <p:blipFill>
          <a:blip r:embed="rId19"/>
          <a:stretch>
            <a:fillRect/>
          </a:stretch>
        </p:blipFill>
        <p:spPr>
          <a:xfrm>
            <a:off x="1949338" y="3937603"/>
            <a:ext cx="2021486" cy="229029"/>
          </a:xfrm>
          <a:prstGeom prst="rect">
            <a:avLst/>
          </a:prstGeom>
        </p:spPr>
      </p:pic>
      <p:sp>
        <p:nvSpPr>
          <p:cNvPr id="9" name="TextBox 8">
            <a:extLst>
              <a:ext uri="{FF2B5EF4-FFF2-40B4-BE49-F238E27FC236}">
                <a16:creationId xmlns:a16="http://schemas.microsoft.com/office/drawing/2014/main" id="{DADE27F8-4CA5-9477-57A4-A11D019FEFF3}"/>
              </a:ext>
            </a:extLst>
          </p:cNvPr>
          <p:cNvSpPr txBox="1"/>
          <p:nvPr/>
        </p:nvSpPr>
        <p:spPr>
          <a:xfrm>
            <a:off x="2787576" y="4371406"/>
            <a:ext cx="2521082" cy="669414"/>
          </a:xfrm>
          <a:prstGeom prst="rect">
            <a:avLst/>
          </a:prstGeom>
          <a:noFill/>
        </p:spPr>
        <p:txBody>
          <a:bodyPr wrap="square" rtlCol="0">
            <a:spAutoFit/>
          </a:bodyPr>
          <a:lstStyle/>
          <a:p>
            <a:r>
              <a:rPr lang="fr-FR" sz="1200"/>
              <a:t>Thanks to</a:t>
            </a:r>
            <a:r>
              <a:rPr lang="fr-FR" sz="1200" b="1" i="1"/>
              <a:t> Matt Landreman </a:t>
            </a:r>
            <a:r>
              <a:rPr lang="fr-FR" sz="1200"/>
              <a:t>for the general idea</a:t>
            </a:r>
            <a:endParaRPr lang="fr-FR" sz="1200" b="1" i="1"/>
          </a:p>
          <a:p>
            <a:endParaRPr lang="en-CH"/>
          </a:p>
        </p:txBody>
      </p:sp>
      <p:pic>
        <p:nvPicPr>
          <p:cNvPr id="14" name="Picture 13" descr="\documentclass{article}&#10;\usepackage{amsmath}&#10;\usepackage{amssymb}&#10;\pagestyle{empty}&#10;\begin{document}&#10;&#10;\begin{align*}&#10;   x^s = x^\star+\varepsilon_s \textbf{e}_s \quad&#10;x^u = x^\star+\varepsilon_u \textbf{e}_u&#10;\end{align*}&#10;&#10;\end{document}" title="IguanaTex Picture Display">
            <a:extLst>
              <a:ext uri="{FF2B5EF4-FFF2-40B4-BE49-F238E27FC236}">
                <a16:creationId xmlns:a16="http://schemas.microsoft.com/office/drawing/2014/main" id="{9471E6D8-297B-30AF-1F07-2EA632610E17}"/>
              </a:ext>
            </a:extLst>
          </p:cNvPr>
          <p:cNvPicPr>
            <a:picLocks noChangeAspect="1"/>
          </p:cNvPicPr>
          <p:nvPr>
            <p:custDataLst>
              <p:tags r:id="rId2"/>
            </p:custDataLst>
          </p:nvPr>
        </p:nvPicPr>
        <p:blipFill>
          <a:blip r:embed="rId20"/>
          <a:stretch>
            <a:fillRect/>
          </a:stretch>
        </p:blipFill>
        <p:spPr>
          <a:xfrm>
            <a:off x="1720734" y="2815817"/>
            <a:ext cx="2851266" cy="185847"/>
          </a:xfrm>
          <a:prstGeom prst="rect">
            <a:avLst/>
          </a:prstGeom>
        </p:spPr>
      </p:pic>
      <p:pic>
        <p:nvPicPr>
          <p:cNvPr id="8" name="Picture 7" descr="A diagram of a map&#10;&#10;Description automatically generated">
            <a:extLst>
              <a:ext uri="{FF2B5EF4-FFF2-40B4-BE49-F238E27FC236}">
                <a16:creationId xmlns:a16="http://schemas.microsoft.com/office/drawing/2014/main" id="{75B54118-775B-3F61-9B2B-61064C9700E3}"/>
              </a:ext>
            </a:extLst>
          </p:cNvPr>
          <p:cNvPicPr>
            <a:picLocks noChangeAspect="1"/>
          </p:cNvPicPr>
          <p:nvPr/>
        </p:nvPicPr>
        <p:blipFill>
          <a:blip r:embed="rId21"/>
          <a:stretch>
            <a:fillRect/>
          </a:stretch>
        </p:blipFill>
        <p:spPr>
          <a:xfrm>
            <a:off x="5036110" y="189765"/>
            <a:ext cx="3513029" cy="4790660"/>
          </a:xfrm>
          <a:prstGeom prst="rect">
            <a:avLst/>
          </a:prstGeom>
        </p:spPr>
      </p:pic>
    </p:spTree>
    <p:extLst>
      <p:ext uri="{BB962C8B-B14F-4D97-AF65-F5344CB8AC3E}">
        <p14:creationId xmlns:p14="http://schemas.microsoft.com/office/powerpoint/2010/main" val="20959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3" y="179552"/>
            <a:ext cx="5859483" cy="1267585"/>
          </a:xfrm>
        </p:spPr>
        <p:txBody>
          <a:bodyPr>
            <a:normAutofit/>
          </a:bodyPr>
          <a:lstStyle/>
          <a:p>
            <a:r>
              <a:rPr lang="fr-FR"/>
              <a:t>Some ToyTok configuration have more than two homo/hetero-clinic points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18</a:t>
            </a:fld>
            <a:endParaRPr lang="fr-FR"/>
          </a:p>
        </p:txBody>
      </p:sp>
      <p:pic>
        <p:nvPicPr>
          <p:cNvPr id="11" name="Picture 10" descr="\documentclass{article}&#10;\usepackage{amsmath}&#10;\usepackage{amssymb}&#10;\pagestyle{empty}&#10;\begin{document}&#10;&#10;Amp. $= 0.1,\, n/m = 6/1,\, \sigma = \sqrt{2}$&#10;&#10;\end{document}" title="IguanaTex Picture Display">
            <a:extLst>
              <a:ext uri="{FF2B5EF4-FFF2-40B4-BE49-F238E27FC236}">
                <a16:creationId xmlns:a16="http://schemas.microsoft.com/office/drawing/2014/main" id="{B0B6C228-250F-B9E7-B5D6-7B0D20ABF8EE}"/>
              </a:ext>
            </a:extLst>
          </p:cNvPr>
          <p:cNvPicPr>
            <a:picLocks noChangeAspect="1"/>
          </p:cNvPicPr>
          <p:nvPr>
            <p:custDataLst>
              <p:tags r:id="rId1"/>
            </p:custDataLst>
          </p:nvPr>
        </p:nvPicPr>
        <p:blipFill>
          <a:blip r:embed="rId4"/>
          <a:stretch>
            <a:fillRect/>
          </a:stretch>
        </p:blipFill>
        <p:spPr>
          <a:xfrm>
            <a:off x="1812047" y="1175237"/>
            <a:ext cx="2156128" cy="167789"/>
          </a:xfrm>
          <a:prstGeom prst="rect">
            <a:avLst/>
          </a:prstGeom>
        </p:spPr>
      </p:pic>
      <p:pic>
        <p:nvPicPr>
          <p:cNvPr id="13" name="Picture 12" descr="A diagram of a graph&#10;&#10;Description automatically generated">
            <a:extLst>
              <a:ext uri="{FF2B5EF4-FFF2-40B4-BE49-F238E27FC236}">
                <a16:creationId xmlns:a16="http://schemas.microsoft.com/office/drawing/2014/main" id="{69ACD3D8-8910-7B97-5C4E-AFF96159A54B}"/>
              </a:ext>
            </a:extLst>
          </p:cNvPr>
          <p:cNvPicPr>
            <a:picLocks noChangeAspect="1"/>
          </p:cNvPicPr>
          <p:nvPr/>
        </p:nvPicPr>
        <p:blipFill>
          <a:blip r:embed="rId5"/>
          <a:stretch>
            <a:fillRect/>
          </a:stretch>
        </p:blipFill>
        <p:spPr>
          <a:xfrm>
            <a:off x="4309263" y="1346284"/>
            <a:ext cx="4225376" cy="3457604"/>
          </a:xfrm>
          <a:prstGeom prst="rect">
            <a:avLst/>
          </a:prstGeom>
        </p:spPr>
      </p:pic>
      <p:pic>
        <p:nvPicPr>
          <p:cNvPr id="16" name="Picture 15" descr="\documentclass{article}&#10;\usepackage{amsmath}&#10;\usepackage{amssymb}&#10;\pagestyle{empty}&#10;\begin{document}&#10;&#10;Amp. $= 0.1,\, n/m = 18/3,\, \sigma = \sqrt{2}$&#10;&#10;\end{document}" title="IguanaTex Picture Display">
            <a:extLst>
              <a:ext uri="{FF2B5EF4-FFF2-40B4-BE49-F238E27FC236}">
                <a16:creationId xmlns:a16="http://schemas.microsoft.com/office/drawing/2014/main" id="{22FADB8A-A91A-260F-A2EB-0A055CB2CF12}"/>
              </a:ext>
            </a:extLst>
          </p:cNvPr>
          <p:cNvPicPr>
            <a:picLocks noChangeAspect="1"/>
          </p:cNvPicPr>
          <p:nvPr>
            <p:custDataLst>
              <p:tags r:id="rId2"/>
            </p:custDataLst>
          </p:nvPr>
        </p:nvPicPr>
        <p:blipFill>
          <a:blip r:embed="rId6"/>
          <a:stretch>
            <a:fillRect/>
          </a:stretch>
        </p:blipFill>
        <p:spPr>
          <a:xfrm>
            <a:off x="5564225" y="1167741"/>
            <a:ext cx="2230601" cy="167789"/>
          </a:xfrm>
          <a:prstGeom prst="rect">
            <a:avLst/>
          </a:prstGeom>
        </p:spPr>
      </p:pic>
      <p:pic>
        <p:nvPicPr>
          <p:cNvPr id="10" name="Picture 9" descr="A graph of a diagram&#10;&#10;Description automatically generated">
            <a:extLst>
              <a:ext uri="{FF2B5EF4-FFF2-40B4-BE49-F238E27FC236}">
                <a16:creationId xmlns:a16="http://schemas.microsoft.com/office/drawing/2014/main" id="{34556CC2-B3A1-A2CD-D5DC-35F76E1390A3}"/>
              </a:ext>
            </a:extLst>
          </p:cNvPr>
          <p:cNvPicPr>
            <a:picLocks noChangeAspect="1"/>
          </p:cNvPicPr>
          <p:nvPr/>
        </p:nvPicPr>
        <p:blipFill>
          <a:blip r:embed="rId7"/>
          <a:stretch>
            <a:fillRect/>
          </a:stretch>
        </p:blipFill>
        <p:spPr>
          <a:xfrm>
            <a:off x="737990" y="1324776"/>
            <a:ext cx="3822908" cy="3479112"/>
          </a:xfrm>
          <a:prstGeom prst="rect">
            <a:avLst/>
          </a:prstGeom>
        </p:spPr>
      </p:pic>
    </p:spTree>
    <p:extLst>
      <p:ext uri="{BB962C8B-B14F-4D97-AF65-F5344CB8AC3E}">
        <p14:creationId xmlns:p14="http://schemas.microsoft.com/office/powerpoint/2010/main" val="2434224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4" y="179552"/>
            <a:ext cx="4812879" cy="1072753"/>
          </a:xfrm>
        </p:spPr>
        <p:txBody>
          <a:bodyPr>
            <a:normAutofit fontScale="90000"/>
          </a:bodyPr>
          <a:lstStyle/>
          <a:p>
            <a:r>
              <a:rPr lang="fr-FR"/>
              <a:t>Using the same algorithm with different initial guess to find the other homoclincs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19</a:t>
            </a:fld>
            <a:endParaRPr lang="fr-FR"/>
          </a:p>
        </p:txBody>
      </p:sp>
      <p:pic>
        <p:nvPicPr>
          <p:cNvPr id="3" name="Picture 2" descr="\documentclass{article}&#10;\usepackage{amsmath}&#10;\usepackage{amssymb}&#10;\pagestyle{empty}&#10;\begin{document}&#10;&#10;\begin{align*}&#10;   \mathcal{P}^{-n_s}(x^s) - \mathcal{P}^{n_u}(x^u)&#10;\end{align*}&#10;&#10;\end{document}" title="IguanaTex Picture Display">
            <a:extLst>
              <a:ext uri="{FF2B5EF4-FFF2-40B4-BE49-F238E27FC236}">
                <a16:creationId xmlns:a16="http://schemas.microsoft.com/office/drawing/2014/main" id="{7C49261C-2220-C75F-9EE3-74D8B23EADD5}"/>
              </a:ext>
            </a:extLst>
          </p:cNvPr>
          <p:cNvPicPr>
            <a:picLocks noChangeAspect="1"/>
          </p:cNvPicPr>
          <p:nvPr>
            <p:custDataLst>
              <p:tags r:id="rId1"/>
            </p:custDataLst>
          </p:nvPr>
        </p:nvPicPr>
        <p:blipFill>
          <a:blip r:embed="rId8"/>
          <a:stretch>
            <a:fillRect/>
          </a:stretch>
        </p:blipFill>
        <p:spPr>
          <a:xfrm>
            <a:off x="2225942" y="4392736"/>
            <a:ext cx="2021486" cy="229029"/>
          </a:xfrm>
          <a:prstGeom prst="rect">
            <a:avLst/>
          </a:prstGeom>
        </p:spPr>
      </p:pic>
      <p:pic>
        <p:nvPicPr>
          <p:cNvPr id="18" name="Picture 17" descr="\documentclass{article}&#10;\usepackage{amsmath}&#10;\usepackage{amssymb}&#10;\pagestyle{empty}&#10;\begin{document}&#10;&#10;\begin{align*}&#10;   x^s = x^\star+\lambda_s^{i/n_h}\varepsilon_s^1 \textbf{e}_s &amp;\quad&#10;x^u = x^\star+\lambda_u^{i/n_h}\varepsilon_u^1 \textbf{e}_u\\&#10;&amp;\text{with}\quad i = 1,...,n_h&#10;\end{align*}&#10;&#10;\end{document}" title="IguanaTex Picture Display">
            <a:extLst>
              <a:ext uri="{FF2B5EF4-FFF2-40B4-BE49-F238E27FC236}">
                <a16:creationId xmlns:a16="http://schemas.microsoft.com/office/drawing/2014/main" id="{D1814242-3EAC-97B9-A072-C14C0AC4273F}"/>
              </a:ext>
            </a:extLst>
          </p:cNvPr>
          <p:cNvPicPr>
            <a:picLocks noChangeAspect="1"/>
          </p:cNvPicPr>
          <p:nvPr>
            <p:custDataLst>
              <p:tags r:id="rId2"/>
            </p:custDataLst>
          </p:nvPr>
        </p:nvPicPr>
        <p:blipFill>
          <a:blip r:embed="rId9"/>
          <a:stretch>
            <a:fillRect/>
          </a:stretch>
        </p:blipFill>
        <p:spPr>
          <a:xfrm>
            <a:off x="1093019" y="3410697"/>
            <a:ext cx="3478981" cy="491378"/>
          </a:xfrm>
          <a:prstGeom prst="rect">
            <a:avLst/>
          </a:prstGeom>
        </p:spPr>
      </p:pic>
      <p:grpSp>
        <p:nvGrpSpPr>
          <p:cNvPr id="25" name="Group 24">
            <a:extLst>
              <a:ext uri="{FF2B5EF4-FFF2-40B4-BE49-F238E27FC236}">
                <a16:creationId xmlns:a16="http://schemas.microsoft.com/office/drawing/2014/main" id="{F826D797-D164-B3E2-7BC4-571AED2BE462}"/>
              </a:ext>
            </a:extLst>
          </p:cNvPr>
          <p:cNvGrpSpPr/>
          <p:nvPr/>
        </p:nvGrpSpPr>
        <p:grpSpPr>
          <a:xfrm>
            <a:off x="4620563" y="1461868"/>
            <a:ext cx="4156220" cy="3544692"/>
            <a:chOff x="4572000" y="1239993"/>
            <a:chExt cx="4156220" cy="3544692"/>
          </a:xfrm>
        </p:grpSpPr>
        <p:pic>
          <p:nvPicPr>
            <p:cNvPr id="10" name="Picture 9"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CD339861-2C68-A73C-D4DE-674C60361B58}"/>
                </a:ext>
              </a:extLst>
            </p:cNvPr>
            <p:cNvPicPr>
              <a:picLocks noChangeAspect="1"/>
            </p:cNvPicPr>
            <p:nvPr/>
          </p:nvPicPr>
          <p:blipFill>
            <a:blip r:embed="rId10"/>
            <a:stretch>
              <a:fillRect/>
            </a:stretch>
          </p:blipFill>
          <p:spPr>
            <a:xfrm>
              <a:off x="4572000" y="1239993"/>
              <a:ext cx="4156220" cy="3544692"/>
            </a:xfrm>
            <a:prstGeom prst="rect">
              <a:avLst/>
            </a:prstGeom>
          </p:spPr>
        </p:pic>
        <p:grpSp>
          <p:nvGrpSpPr>
            <p:cNvPr id="24" name="Group 23">
              <a:extLst>
                <a:ext uri="{FF2B5EF4-FFF2-40B4-BE49-F238E27FC236}">
                  <a16:creationId xmlns:a16="http://schemas.microsoft.com/office/drawing/2014/main" id="{B4AE254A-266F-7ECF-962E-93815AF64DF3}"/>
                </a:ext>
              </a:extLst>
            </p:cNvPr>
            <p:cNvGrpSpPr/>
            <p:nvPr/>
          </p:nvGrpSpPr>
          <p:grpSpPr>
            <a:xfrm>
              <a:off x="6185877" y="2988628"/>
              <a:ext cx="1114630" cy="1296748"/>
              <a:chOff x="6185877" y="2988628"/>
              <a:chExt cx="1114630" cy="1296748"/>
            </a:xfrm>
          </p:grpSpPr>
          <p:pic>
            <p:nvPicPr>
              <p:cNvPr id="20" name="Picture 19" descr="\documentclass{article}&#10;\usepackage{amsmath}&#10;\usepackage{amssymb}&#10;\pagestyle{empty}&#10;\begin{document}&#10;&#10;\begin{align*}&#10;   \varepsilon_s^1&#10;\end{align*}&#10;&#10;\end{document}" title="IguanaTex Picture Display">
                <a:extLst>
                  <a:ext uri="{FF2B5EF4-FFF2-40B4-BE49-F238E27FC236}">
                    <a16:creationId xmlns:a16="http://schemas.microsoft.com/office/drawing/2014/main" id="{90F5E0C2-522B-4AD1-078D-C10677A611A6}"/>
                  </a:ext>
                </a:extLst>
              </p:cNvPr>
              <p:cNvPicPr>
                <a:picLocks noChangeAspect="1"/>
              </p:cNvPicPr>
              <p:nvPr>
                <p:custDataLst>
                  <p:tags r:id="rId4"/>
                </p:custDataLst>
              </p:nvPr>
            </p:nvPicPr>
            <p:blipFill>
              <a:blip r:embed="rId11"/>
              <a:stretch>
                <a:fillRect/>
              </a:stretch>
            </p:blipFill>
            <p:spPr>
              <a:xfrm>
                <a:off x="6185877" y="2988628"/>
                <a:ext cx="175543" cy="257829"/>
              </a:xfrm>
              <a:prstGeom prst="rect">
                <a:avLst/>
              </a:prstGeom>
            </p:spPr>
          </p:pic>
          <p:pic>
            <p:nvPicPr>
              <p:cNvPr id="23" name="Picture 22" descr="\documentclass{article}&#10;\usepackage{amsmath}&#10;\usepackage{amssymb}&#10;\pagestyle{empty}&#10;\begin{document}&#10;&#10;\begin{align*}&#10;   \varepsilon_u^1&#10;\end{align*}&#10;&#10;\end{document}" title="IguanaTex Picture Display">
                <a:extLst>
                  <a:ext uri="{FF2B5EF4-FFF2-40B4-BE49-F238E27FC236}">
                    <a16:creationId xmlns:a16="http://schemas.microsoft.com/office/drawing/2014/main" id="{19D913E6-D39D-474C-ACF1-6CE939E7AEF9}"/>
                  </a:ext>
                </a:extLst>
              </p:cNvPr>
              <p:cNvPicPr>
                <a:picLocks noChangeAspect="1"/>
              </p:cNvPicPr>
              <p:nvPr>
                <p:custDataLst>
                  <p:tags r:id="rId5"/>
                </p:custDataLst>
              </p:nvPr>
            </p:nvPicPr>
            <p:blipFill>
              <a:blip r:embed="rId12"/>
              <a:stretch>
                <a:fillRect/>
              </a:stretch>
            </p:blipFill>
            <p:spPr>
              <a:xfrm>
                <a:off x="7100278" y="4027547"/>
                <a:ext cx="200229" cy="257829"/>
              </a:xfrm>
              <a:prstGeom prst="rect">
                <a:avLst/>
              </a:prstGeom>
            </p:spPr>
          </p:pic>
        </p:grpSp>
      </p:grpSp>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739620" y="1252305"/>
                <a:ext cx="4350171" cy="3386772"/>
              </a:xfrm>
            </p:spPr>
            <p:txBody>
              <a:bodyPr>
                <a:normAutofit/>
              </a:bodyPr>
              <a:lstStyle/>
              <a:p>
                <a:endParaRPr lang="fr-FR" sz="1400"/>
              </a:p>
              <a:p>
                <a:r>
                  <a:rPr lang="en-US" sz="1400"/>
                  <a:t>Once a first homoclinic has been found, all remaining </a:t>
                </a:r>
                <a14:m>
                  <m:oMath xmlns:m="http://schemas.openxmlformats.org/officeDocument/2006/math">
                    <m:sSub>
                      <m:sSubPr>
                        <m:ctrlPr>
                          <a:rPr lang="en-US" sz="1400" i="1" smtClean="0">
                            <a:latin typeface="Cambria Math" panose="02040503050406030204" pitchFamily="18" charset="0"/>
                          </a:rPr>
                        </m:ctrlPr>
                      </m:sSubPr>
                      <m:e>
                        <m:r>
                          <a:rPr lang="fr-CH" sz="1400" b="0" i="1" smtClean="0">
                            <a:latin typeface="Cambria Math" panose="02040503050406030204" pitchFamily="18" charset="0"/>
                          </a:rPr>
                          <m:t>𝑛</m:t>
                        </m:r>
                      </m:e>
                      <m:sub>
                        <m:r>
                          <a:rPr lang="fr-CH" sz="1400" b="0" i="1" smtClean="0">
                            <a:latin typeface="Cambria Math" panose="02040503050406030204" pitchFamily="18" charset="0"/>
                          </a:rPr>
                          <m:t>h</m:t>
                        </m:r>
                      </m:sub>
                    </m:sSub>
                    <m:r>
                      <a:rPr lang="fr-CH" sz="1400" b="0" i="1" smtClean="0">
                        <a:latin typeface="Cambria Math" panose="02040503050406030204" pitchFamily="18" charset="0"/>
                      </a:rPr>
                      <m:t>−1</m:t>
                    </m:r>
                  </m:oMath>
                </a14:m>
                <a:r>
                  <a:rPr lang="en-US" sz="1400"/>
                  <a:t> homoclinics have to be in the </a:t>
                </a:r>
                <a:r>
                  <a:rPr lang="fr-FR" sz="1400"/>
                  <a:t>initial segments</a:t>
                </a:r>
              </a:p>
              <a:p>
                <a:r>
                  <a:rPr lang="en-US" sz="1400"/>
                  <a:t>The intervals are parcourred in opposite directions</a:t>
                </a:r>
              </a:p>
              <a:p>
                <a:r>
                  <a:rPr lang="en-US" sz="1400"/>
                  <a:t>If we write </a:t>
                </a:r>
                <a14:m>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rPr>
                          <m:t>𝑠</m:t>
                        </m:r>
                      </m:sub>
                      <m:sup>
                        <m:r>
                          <a:rPr lang="fr-CH" sz="1400" b="0" i="1" smtClean="0">
                            <a:latin typeface="Cambria Math" panose="02040503050406030204" pitchFamily="18" charset="0"/>
                          </a:rPr>
                          <m:t>1</m:t>
                        </m:r>
                      </m:sup>
                    </m:sSubSup>
                  </m:oMath>
                </a14:m>
                <a:r>
                  <a:rPr lang="en-US" sz="1400"/>
                  <a:t> the end of the stable initial segment and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ea typeface="Cambria Math" panose="02040503050406030204" pitchFamily="18" charset="0"/>
                          </a:rPr>
                          <m:t>𝑢</m:t>
                        </m:r>
                      </m:sub>
                      <m:sup>
                        <m:r>
                          <a:rPr lang="fr-CH" sz="1400" i="1">
                            <a:latin typeface="Cambria Math" panose="02040503050406030204" pitchFamily="18" charset="0"/>
                          </a:rPr>
                          <m:t>1</m:t>
                        </m:r>
                      </m:sup>
                    </m:sSubSup>
                  </m:oMath>
                </a14:m>
                <a:r>
                  <a:rPr lang="en-US" sz="1400"/>
                  <a:t> the beginning of the unstable initial segment, then we choose</a:t>
                </a:r>
              </a:p>
              <a:p>
                <a:endParaRPr lang="en-US" sz="1400"/>
              </a:p>
              <a:p>
                <a:endParaRPr lang="en-US" sz="1400"/>
              </a:p>
              <a:p>
                <a:r>
                  <a:rPr lang="en-US" sz="1400"/>
                  <a:t>And try again to find the root of</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739620" y="1252305"/>
                <a:ext cx="4350171" cy="3386772"/>
              </a:xfrm>
              <a:blipFill>
                <a:blip r:embed="rId13"/>
                <a:stretch>
                  <a:fillRect r="-280"/>
                </a:stretch>
              </a:blipFill>
            </p:spPr>
            <p:txBody>
              <a:bodyPr/>
              <a:lstStyle/>
              <a:p>
                <a:r>
                  <a:rPr lang="en-CH">
                    <a:noFill/>
                  </a:rPr>
                  <a:t> </a:t>
                </a:r>
              </a:p>
            </p:txBody>
          </p:sp>
        </mc:Fallback>
      </mc:AlternateContent>
      <p:pic>
        <p:nvPicPr>
          <p:cNvPr id="26" name="Picture 25" descr="\documentclass{article}&#10;\usepackage{amsmath}&#10;\usepackage{amssymb}&#10;\pagestyle{empty}&#10;\begin{document}&#10;&#10;Amp. $= 0.1,\, n/m = 18/3,\, \sigma = \sqrt{2}$&#10;&#10;\end{document}" title="IguanaTex Picture Display">
            <a:extLst>
              <a:ext uri="{FF2B5EF4-FFF2-40B4-BE49-F238E27FC236}">
                <a16:creationId xmlns:a16="http://schemas.microsoft.com/office/drawing/2014/main" id="{08C01AFC-E4D8-711D-02DB-CFFFDF8C8FB1}"/>
              </a:ext>
            </a:extLst>
          </p:cNvPr>
          <p:cNvPicPr>
            <a:picLocks noChangeAspect="1"/>
          </p:cNvPicPr>
          <p:nvPr>
            <p:custDataLst>
              <p:tags r:id="rId3"/>
            </p:custDataLst>
          </p:nvPr>
        </p:nvPicPr>
        <p:blipFill>
          <a:blip r:embed="rId14"/>
          <a:stretch>
            <a:fillRect/>
          </a:stretch>
        </p:blipFill>
        <p:spPr>
          <a:xfrm>
            <a:off x="5836061" y="1294079"/>
            <a:ext cx="2230601" cy="167789"/>
          </a:xfrm>
          <a:prstGeom prst="rect">
            <a:avLst/>
          </a:prstGeom>
        </p:spPr>
      </p:pic>
    </p:spTree>
    <p:extLst>
      <p:ext uri="{BB962C8B-B14F-4D97-AF65-F5344CB8AC3E}">
        <p14:creationId xmlns:p14="http://schemas.microsoft.com/office/powerpoint/2010/main" val="129558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6A381F-DEFE-507A-057A-0527FDCB7D26}"/>
              </a:ext>
            </a:extLst>
          </p:cNvPr>
          <p:cNvPicPr>
            <a:picLocks noChangeAspect="1"/>
          </p:cNvPicPr>
          <p:nvPr/>
        </p:nvPicPr>
        <p:blipFill>
          <a:blip r:embed="rId3"/>
          <a:stretch>
            <a:fillRect/>
          </a:stretch>
        </p:blipFill>
        <p:spPr>
          <a:xfrm>
            <a:off x="3031280" y="3148223"/>
            <a:ext cx="2144208" cy="1912262"/>
          </a:xfrm>
          <a:prstGeom prst="rect">
            <a:avLst/>
          </a:prstGeom>
        </p:spPr>
      </p:pic>
      <p:pic>
        <p:nvPicPr>
          <p:cNvPr id="18" name="Picture 17">
            <a:extLst>
              <a:ext uri="{FF2B5EF4-FFF2-40B4-BE49-F238E27FC236}">
                <a16:creationId xmlns:a16="http://schemas.microsoft.com/office/drawing/2014/main" id="{72FD8F6D-164F-B099-AC40-0DC972BBACC5}"/>
              </a:ext>
            </a:extLst>
          </p:cNvPr>
          <p:cNvPicPr>
            <a:picLocks noChangeAspect="1"/>
          </p:cNvPicPr>
          <p:nvPr/>
        </p:nvPicPr>
        <p:blipFill>
          <a:blip r:embed="rId4"/>
          <a:stretch>
            <a:fillRect/>
          </a:stretch>
        </p:blipFill>
        <p:spPr>
          <a:xfrm>
            <a:off x="1663574" y="3560083"/>
            <a:ext cx="1130274" cy="371928"/>
          </a:xfrm>
          <a:prstGeom prst="rect">
            <a:avLst/>
          </a:prstGeom>
        </p:spPr>
      </p:pic>
      <p:sp>
        <p:nvSpPr>
          <p:cNvPr id="19" name="TextBox 18">
            <a:extLst>
              <a:ext uri="{FF2B5EF4-FFF2-40B4-BE49-F238E27FC236}">
                <a16:creationId xmlns:a16="http://schemas.microsoft.com/office/drawing/2014/main" id="{D68DCFFA-5746-8912-D15C-B28547026837}"/>
              </a:ext>
            </a:extLst>
          </p:cNvPr>
          <p:cNvSpPr txBox="1"/>
          <p:nvPr/>
        </p:nvSpPr>
        <p:spPr>
          <a:xfrm>
            <a:off x="1393034" y="3958847"/>
            <a:ext cx="1790599" cy="478306"/>
          </a:xfrm>
          <a:prstGeom prst="rect">
            <a:avLst/>
          </a:prstGeom>
          <a:noFill/>
        </p:spPr>
        <p:txBody>
          <a:bodyPr wrap="square" rtlCol="0">
            <a:spAutoFit/>
          </a:bodyPr>
          <a:lstStyle/>
          <a:p>
            <a:r>
              <a:rPr lang="en-US" sz="800" i="1"/>
              <a:t>Abdullaev, Magnetic Stochasticity in Magnetically Confined Fusion Plasmas. Ch.9.1</a:t>
            </a:r>
            <a:endParaRPr lang="en-CH" sz="800" i="1"/>
          </a:p>
        </p:txBody>
      </p:sp>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12624" y="1356860"/>
            <a:ext cx="4500297" cy="3386772"/>
          </a:xfrm>
        </p:spPr>
        <p:txBody>
          <a:bodyPr>
            <a:normAutofit/>
          </a:bodyPr>
          <a:lstStyle/>
          <a:p>
            <a:r>
              <a:rPr lang="fr-FR" sz="1600"/>
              <a:t>The magnetic edge structure relates to the strike points, thus the heat flux, on divertor</a:t>
            </a:r>
          </a:p>
          <a:p>
            <a:r>
              <a:rPr lang="fr-FR" sz="1600"/>
              <a:t>I</a:t>
            </a:r>
            <a:r>
              <a:rPr lang="en-CH" sz="1600" err="1"/>
              <a:t>sland</a:t>
            </a:r>
            <a:r>
              <a:rPr lang="en-CH" sz="1600"/>
              <a:t>/Resonant divertors</a:t>
            </a:r>
            <a:r>
              <a:rPr lang="fr-CH" sz="1600"/>
              <a:t>, use low order islands, sensitive to the iota profile</a:t>
            </a:r>
            <a:endParaRPr lang="en-CH" sz="1600"/>
          </a:p>
          <a:p>
            <a:r>
              <a:rPr lang="fr-FR" sz="1600"/>
              <a:t>Non-</a:t>
            </a:r>
            <a:r>
              <a:rPr lang="fr-FR" sz="1600" err="1"/>
              <a:t>resonant</a:t>
            </a:r>
            <a:r>
              <a:rPr lang="fr-FR" sz="1600"/>
              <a:t> divertor ? Trough regions</a:t>
            </a:r>
            <a:endParaRPr lang="en-CH" sz="1600"/>
          </a:p>
          <a:p>
            <a:r>
              <a:rPr lang="en-CH" sz="1600"/>
              <a:t>E</a:t>
            </a:r>
            <a:r>
              <a:rPr lang="fr-FR" sz="1600" err="1"/>
              <a:t>rgodic</a:t>
            </a:r>
            <a:r>
              <a:rPr lang="fr-FR" sz="1600"/>
              <a:t> </a:t>
            </a:r>
            <a:r>
              <a:rPr lang="en-CH" sz="1600"/>
              <a:t>divertor</a:t>
            </a:r>
            <a:r>
              <a:rPr lang="fr-CH" sz="1600"/>
              <a:t>, creating controled chaos in the edge (TEXTOR, WEST)</a:t>
            </a:r>
          </a:p>
          <a:p>
            <a:pPr lvl="1"/>
            <a:endParaRPr lang="fr-FR" sz="1400"/>
          </a:p>
          <a:p>
            <a:endParaRPr lang="fr-FR" sz="1600"/>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335689" cy="1072753"/>
          </a:xfrm>
        </p:spPr>
        <p:txBody>
          <a:bodyPr>
            <a:normAutofit fontScale="90000"/>
          </a:bodyPr>
          <a:lstStyle/>
          <a:p>
            <a:r>
              <a:rPr lang="fr-CH"/>
              <a:t>There are different </a:t>
            </a:r>
            <a:r>
              <a:rPr lang="en-CH"/>
              <a:t>divertor concept</a:t>
            </a:r>
            <a:r>
              <a:rPr lang="fr-CH"/>
              <a:t>s with more or less chaos</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a:t>
            </a:fld>
            <a:endParaRPr lang="fr-FR"/>
          </a:p>
        </p:txBody>
      </p:sp>
      <p:sp>
        <p:nvSpPr>
          <p:cNvPr id="12" name="TextBox 11">
            <a:extLst>
              <a:ext uri="{FF2B5EF4-FFF2-40B4-BE49-F238E27FC236}">
                <a16:creationId xmlns:a16="http://schemas.microsoft.com/office/drawing/2014/main" id="{33C10083-B076-DFC5-6AC7-63124FBB3553}"/>
              </a:ext>
            </a:extLst>
          </p:cNvPr>
          <p:cNvSpPr txBox="1"/>
          <p:nvPr/>
        </p:nvSpPr>
        <p:spPr>
          <a:xfrm>
            <a:off x="5659551" y="2330814"/>
            <a:ext cx="2643055" cy="461665"/>
          </a:xfrm>
          <a:prstGeom prst="rect">
            <a:avLst/>
          </a:prstGeom>
          <a:noFill/>
        </p:spPr>
        <p:txBody>
          <a:bodyPr wrap="square" rtlCol="0">
            <a:spAutoFit/>
          </a:bodyPr>
          <a:lstStyle/>
          <a:p>
            <a:r>
              <a:rPr lang="en-US" sz="800"/>
              <a:t>Feng and W7-X-team, ‘Review of Magnetic Islands from the Divertor Perspective and a Simplified Heat Transport Model for the Island Divertor’.</a:t>
            </a:r>
            <a:endParaRPr lang="en-CH" sz="800"/>
          </a:p>
        </p:txBody>
      </p:sp>
      <p:pic>
        <p:nvPicPr>
          <p:cNvPr id="14" name="Picture 13">
            <a:extLst>
              <a:ext uri="{FF2B5EF4-FFF2-40B4-BE49-F238E27FC236}">
                <a16:creationId xmlns:a16="http://schemas.microsoft.com/office/drawing/2014/main" id="{1CBA7767-4371-2DB8-50AE-EA1CD5FFD22D}"/>
              </a:ext>
            </a:extLst>
          </p:cNvPr>
          <p:cNvPicPr>
            <a:picLocks noChangeAspect="1"/>
          </p:cNvPicPr>
          <p:nvPr/>
        </p:nvPicPr>
        <p:blipFill>
          <a:blip r:embed="rId5"/>
          <a:stretch>
            <a:fillRect/>
          </a:stretch>
        </p:blipFill>
        <p:spPr>
          <a:xfrm>
            <a:off x="5504740" y="446400"/>
            <a:ext cx="2550533" cy="1884414"/>
          </a:xfrm>
          <a:prstGeom prst="rect">
            <a:avLst/>
          </a:prstGeom>
        </p:spPr>
      </p:pic>
      <p:sp>
        <p:nvSpPr>
          <p:cNvPr id="20" name="TextBox 19">
            <a:extLst>
              <a:ext uri="{FF2B5EF4-FFF2-40B4-BE49-F238E27FC236}">
                <a16:creationId xmlns:a16="http://schemas.microsoft.com/office/drawing/2014/main" id="{51BA64A2-B64D-9731-433F-AF82AD20DA2A}"/>
              </a:ext>
            </a:extLst>
          </p:cNvPr>
          <p:cNvSpPr txBox="1"/>
          <p:nvPr/>
        </p:nvSpPr>
        <p:spPr>
          <a:xfrm>
            <a:off x="5671667" y="257192"/>
            <a:ext cx="1502228" cy="300082"/>
          </a:xfrm>
          <a:prstGeom prst="rect">
            <a:avLst/>
          </a:prstGeom>
          <a:noFill/>
        </p:spPr>
        <p:txBody>
          <a:bodyPr wrap="square" rtlCol="0">
            <a:spAutoFit/>
          </a:bodyPr>
          <a:lstStyle/>
          <a:p>
            <a:r>
              <a:rPr lang="fr-CH">
                <a:latin typeface="+mj-lt"/>
              </a:rPr>
              <a:t>Island divertor</a:t>
            </a:r>
            <a:endParaRPr lang="en-CH">
              <a:latin typeface="+mj-lt"/>
            </a:endParaRPr>
          </a:p>
        </p:txBody>
      </p:sp>
      <p:sp>
        <p:nvSpPr>
          <p:cNvPr id="21" name="TextBox 20">
            <a:extLst>
              <a:ext uri="{FF2B5EF4-FFF2-40B4-BE49-F238E27FC236}">
                <a16:creationId xmlns:a16="http://schemas.microsoft.com/office/drawing/2014/main" id="{2608FF18-1D12-0469-4AEC-C1B26F8A8D46}"/>
              </a:ext>
            </a:extLst>
          </p:cNvPr>
          <p:cNvSpPr txBox="1"/>
          <p:nvPr/>
        </p:nvSpPr>
        <p:spPr>
          <a:xfrm>
            <a:off x="1609163" y="4386955"/>
            <a:ext cx="1502228" cy="300082"/>
          </a:xfrm>
          <a:prstGeom prst="rect">
            <a:avLst/>
          </a:prstGeom>
          <a:noFill/>
        </p:spPr>
        <p:txBody>
          <a:bodyPr wrap="square" rtlCol="0">
            <a:spAutoFit/>
          </a:bodyPr>
          <a:lstStyle/>
          <a:p>
            <a:r>
              <a:rPr lang="fr-CH">
                <a:latin typeface="+mj-lt"/>
              </a:rPr>
              <a:t>Ergodic divertor</a:t>
            </a:r>
            <a:endParaRPr lang="en-CH">
              <a:latin typeface="+mj-lt"/>
            </a:endParaRPr>
          </a:p>
        </p:txBody>
      </p:sp>
      <p:sp>
        <p:nvSpPr>
          <p:cNvPr id="3" name="TextBox 2">
            <a:extLst>
              <a:ext uri="{FF2B5EF4-FFF2-40B4-BE49-F238E27FC236}">
                <a16:creationId xmlns:a16="http://schemas.microsoft.com/office/drawing/2014/main" id="{CD74F838-B2ED-107E-619C-79DC320754DC}"/>
              </a:ext>
            </a:extLst>
          </p:cNvPr>
          <p:cNvSpPr txBox="1"/>
          <p:nvPr/>
        </p:nvSpPr>
        <p:spPr>
          <a:xfrm>
            <a:off x="5538597" y="3309493"/>
            <a:ext cx="1502228" cy="300082"/>
          </a:xfrm>
          <a:prstGeom prst="rect">
            <a:avLst/>
          </a:prstGeom>
          <a:noFill/>
        </p:spPr>
        <p:txBody>
          <a:bodyPr wrap="square" rtlCol="0">
            <a:spAutoFit/>
          </a:bodyPr>
          <a:lstStyle/>
          <a:p>
            <a:r>
              <a:rPr lang="fr-CH">
                <a:latin typeface="+mj-lt"/>
              </a:rPr>
              <a:t>NRDs ? </a:t>
            </a:r>
            <a:endParaRPr lang="en-CH">
              <a:latin typeface="+mj-lt"/>
            </a:endParaRPr>
          </a:p>
        </p:txBody>
      </p:sp>
      <p:cxnSp>
        <p:nvCxnSpPr>
          <p:cNvPr id="9" name="Straight Arrow Connector 8">
            <a:extLst>
              <a:ext uri="{FF2B5EF4-FFF2-40B4-BE49-F238E27FC236}">
                <a16:creationId xmlns:a16="http://schemas.microsoft.com/office/drawing/2014/main" id="{F1A5DA29-3CAB-1451-2AB2-09514DB42979}"/>
              </a:ext>
            </a:extLst>
          </p:cNvPr>
          <p:cNvCxnSpPr>
            <a:cxnSpLocks/>
          </p:cNvCxnSpPr>
          <p:nvPr/>
        </p:nvCxnSpPr>
        <p:spPr>
          <a:xfrm flipV="1">
            <a:off x="5642797" y="3148223"/>
            <a:ext cx="861582" cy="9535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41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22739E6-56A6-9749-2F86-F3D155E7F412}"/>
              </a:ext>
            </a:extLst>
          </p:cNvPr>
          <p:cNvPicPr>
            <a:picLocks noChangeAspect="1"/>
          </p:cNvPicPr>
          <p:nvPr/>
        </p:nvPicPr>
        <p:blipFill>
          <a:blip r:embed="rId5"/>
          <a:stretch>
            <a:fillRect/>
          </a:stretch>
        </p:blipFill>
        <p:spPr>
          <a:xfrm>
            <a:off x="5341063" y="3854449"/>
            <a:ext cx="2919279" cy="840399"/>
          </a:xfrm>
          <a:prstGeom prst="rect">
            <a:avLst/>
          </a:prstGeo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p:txBody>
              <a:bodyPr>
                <a:normAutofit/>
              </a:bodyPr>
              <a:lstStyle/>
              <a:p>
                <a:r>
                  <a:rPr lang="fr-FR" sz="1400"/>
                  <a:t>As mentionned, the standard map preserves the area, now we write the area as</a:t>
                </a:r>
              </a:p>
              <a:p>
                <a:pPr marL="0" indent="0">
                  <a:lnSpc>
                    <a:spcPct val="150000"/>
                  </a:lnSpc>
                  <a:buNone/>
                </a:pPr>
                <a:endParaRPr lang="fr-FR" sz="1400"/>
              </a:p>
              <a:p>
                <a:r>
                  <a:rPr lang="fr-FR" sz="1400"/>
                  <a:t>Then use Stokes theorem on </a:t>
                </a:r>
                <a14:m>
                  <m:oMath xmlns:m="http://schemas.openxmlformats.org/officeDocument/2006/math">
                    <m:r>
                      <a:rPr lang="fr-CH" sz="1400" b="0" i="1" smtClean="0">
                        <a:latin typeface="Cambria Math" panose="02040503050406030204" pitchFamily="18" charset="0"/>
                      </a:rPr>
                      <m:t>𝑅</m:t>
                    </m:r>
                  </m:oMath>
                </a14:m>
                <a:r>
                  <a:rPr lang="fr-FR" sz="1400"/>
                  <a:t>, which has as boundary</a:t>
                </a:r>
              </a:p>
              <a:p>
                <a:endParaRPr lang="fr-FR" sz="1400"/>
              </a:p>
              <a:p>
                <a:endParaRPr lang="fr-FR" sz="1400"/>
              </a:p>
              <a:p>
                <a:r>
                  <a:rPr lang="fr-FR" sz="1400"/>
                  <a:t>Finally using the </a:t>
                </a:r>
                <a:r>
                  <a:rPr lang="fr-FR" sz="1400" i="1"/>
                  <a:t>exactness property</a:t>
                </a:r>
                <a:r>
                  <a:rPr lang="fr-FR" sz="1400"/>
                  <a:t> we can write those integrals as an infinte some of an associated </a:t>
                </a:r>
                <a:r>
                  <a:rPr lang="fr-FR" sz="1400" i="1"/>
                  <a:t>lagrangian</a:t>
                </a:r>
                <a:r>
                  <a:rPr lang="fr-FR" sz="1400"/>
                  <a:t> function evaluted at the heteroclinic points</a:t>
                </a:r>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blipFill>
                <a:blip r:embed="rId6"/>
                <a:stretch>
                  <a:fillRect t="-901"/>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736508" cy="1072753"/>
          </a:xfrm>
        </p:spPr>
        <p:txBody>
          <a:bodyPr>
            <a:normAutofit fontScale="90000"/>
          </a:bodyPr>
          <a:lstStyle/>
          <a:p>
            <a:r>
              <a:rPr lang="fr-CH"/>
              <a:t>Meiss’s action principle provides a way to calculate the turnstile area for the standard map</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20</a:t>
            </a:fld>
            <a:endParaRPr lang="fr-FR"/>
          </a:p>
        </p:txBody>
      </p:sp>
      <p:pic>
        <p:nvPicPr>
          <p:cNvPr id="9" name="Picture 8">
            <a:extLst>
              <a:ext uri="{FF2B5EF4-FFF2-40B4-BE49-F238E27FC236}">
                <a16:creationId xmlns:a16="http://schemas.microsoft.com/office/drawing/2014/main" id="{21D07A66-89EC-50D9-FB36-87F649D12834}"/>
              </a:ext>
            </a:extLst>
          </p:cNvPr>
          <p:cNvPicPr>
            <a:picLocks noChangeAspect="1"/>
          </p:cNvPicPr>
          <p:nvPr/>
        </p:nvPicPr>
        <p:blipFill>
          <a:blip r:embed="rId7"/>
          <a:stretch>
            <a:fillRect/>
          </a:stretch>
        </p:blipFill>
        <p:spPr>
          <a:xfrm>
            <a:off x="5305226" y="662052"/>
            <a:ext cx="3352204" cy="2936785"/>
          </a:xfrm>
          <a:prstGeom prst="rect">
            <a:avLst/>
          </a:prstGeom>
        </p:spPr>
      </p:pic>
      <p:sp>
        <p:nvSpPr>
          <p:cNvPr id="10" name="TextBox 9">
            <a:extLst>
              <a:ext uri="{FF2B5EF4-FFF2-40B4-BE49-F238E27FC236}">
                <a16:creationId xmlns:a16="http://schemas.microsoft.com/office/drawing/2014/main" id="{0177FB94-77F6-7F3F-6870-B0850BDF6DAC}"/>
              </a:ext>
            </a:extLst>
          </p:cNvPr>
          <p:cNvSpPr txBox="1"/>
          <p:nvPr/>
        </p:nvSpPr>
        <p:spPr>
          <a:xfrm>
            <a:off x="6246579" y="3458044"/>
            <a:ext cx="3268317" cy="215444"/>
          </a:xfrm>
          <a:prstGeom prst="rect">
            <a:avLst/>
          </a:prstGeom>
          <a:noFill/>
        </p:spPr>
        <p:txBody>
          <a:bodyPr wrap="square" rtlCol="0">
            <a:spAutoFit/>
          </a:bodyPr>
          <a:lstStyle/>
          <a:p>
            <a:r>
              <a:rPr lang="en-US" sz="800" i="1" err="1"/>
              <a:t>Meiss</a:t>
            </a:r>
            <a:r>
              <a:rPr lang="en-US" sz="800" i="1"/>
              <a:t>, ‘Thirty Years of Turnstiles and Transport’.</a:t>
            </a:r>
            <a:endParaRPr lang="en-CH" sz="600" i="1"/>
          </a:p>
        </p:txBody>
      </p:sp>
      <p:pic>
        <p:nvPicPr>
          <p:cNvPr id="37" name="Picture 36" descr="\documentclass{article}&#10;\usepackage{amsmath}&#10;\usepackage{amssymb}&#10;\pagestyle{empty}&#10;\begin{document}&#10;&#10;\begin{align*}&#10;   \nabla\times (x\,\textbf{e}_y) = 1 \quad\leftrightarrow\quad \Omega = dx\wedge dy = d(x dy) = d\alpha &#10;\end{align*}&#10;&#10;\end{document}" title="IguanaTex Picture Display">
            <a:extLst>
              <a:ext uri="{FF2B5EF4-FFF2-40B4-BE49-F238E27FC236}">
                <a16:creationId xmlns:a16="http://schemas.microsoft.com/office/drawing/2014/main" id="{1D8198D8-6051-AA4B-961C-E6924C5A45A2}"/>
              </a:ext>
            </a:extLst>
          </p:cNvPr>
          <p:cNvPicPr>
            <a:picLocks noChangeAspect="1"/>
          </p:cNvPicPr>
          <p:nvPr>
            <p:custDataLst>
              <p:tags r:id="rId1"/>
            </p:custDataLst>
          </p:nvPr>
        </p:nvPicPr>
        <p:blipFill>
          <a:blip r:embed="rId8"/>
          <a:stretch>
            <a:fillRect/>
          </a:stretch>
        </p:blipFill>
        <p:spPr>
          <a:xfrm>
            <a:off x="1132426" y="2159279"/>
            <a:ext cx="3883732" cy="185600"/>
          </a:xfrm>
          <a:prstGeom prst="rect">
            <a:avLst/>
          </a:prstGeom>
        </p:spPr>
      </p:pic>
      <p:pic>
        <p:nvPicPr>
          <p:cNvPr id="41" name="Picture 40" descr="\documentclass{article}&#10;\usepackage{amsmath}&#10;\usepackage{amssymb}&#10;\pagestyle{empty}&#10;\begin{document}&#10;&#10;\begin{align*}&#10;   \partial R = \mathcal{U} - \mathcal{S} &#10;\end{align*}&#10;&#10;\end{document}" title="IguanaTex Picture Display">
            <a:extLst>
              <a:ext uri="{FF2B5EF4-FFF2-40B4-BE49-F238E27FC236}">
                <a16:creationId xmlns:a16="http://schemas.microsoft.com/office/drawing/2014/main" id="{AE9A208A-6D44-4910-DC5B-2A9B8A776EC1}"/>
              </a:ext>
            </a:extLst>
          </p:cNvPr>
          <p:cNvPicPr>
            <a:picLocks noChangeAspect="1"/>
          </p:cNvPicPr>
          <p:nvPr>
            <p:custDataLst>
              <p:tags r:id="rId2"/>
            </p:custDataLst>
          </p:nvPr>
        </p:nvPicPr>
        <p:blipFill>
          <a:blip r:embed="rId9"/>
          <a:stretch>
            <a:fillRect/>
          </a:stretch>
        </p:blipFill>
        <p:spPr>
          <a:xfrm>
            <a:off x="2059923" y="2738858"/>
            <a:ext cx="928000" cy="132267"/>
          </a:xfrm>
          <a:prstGeom prst="rect">
            <a:avLst/>
          </a:prstGeom>
        </p:spPr>
      </p:pic>
      <p:pic>
        <p:nvPicPr>
          <p:cNvPr id="39" name="Picture 38" descr="\documentclass{article}&#10;\usepackage{amsmath}&#10;\usepackage{amssymb}&#10;\pagestyle{empty}&#10;\begin{document}&#10;&#10;\begin{align*}&#10;   \mu(R) = \int_R \Omega = \int_{\partial R} \alpha = \int_{\mathcal{U}} \alpha - \int_{\mathcal{S}} \alpha&#10;\end{align*}&#10;&#10;\end{document}" title="IguanaTex Picture Display">
            <a:extLst>
              <a:ext uri="{FF2B5EF4-FFF2-40B4-BE49-F238E27FC236}">
                <a16:creationId xmlns:a16="http://schemas.microsoft.com/office/drawing/2014/main" id="{17D48592-98CA-33A9-A5EF-DA5138583C89}"/>
              </a:ext>
            </a:extLst>
          </p:cNvPr>
          <p:cNvPicPr>
            <a:picLocks noChangeAspect="1"/>
          </p:cNvPicPr>
          <p:nvPr>
            <p:custDataLst>
              <p:tags r:id="rId3"/>
            </p:custDataLst>
          </p:nvPr>
        </p:nvPicPr>
        <p:blipFill>
          <a:blip r:embed="rId10"/>
          <a:stretch>
            <a:fillRect/>
          </a:stretch>
        </p:blipFill>
        <p:spPr>
          <a:xfrm>
            <a:off x="1658492" y="3053874"/>
            <a:ext cx="2805332" cy="406400"/>
          </a:xfrm>
          <a:prstGeom prst="rect">
            <a:avLst/>
          </a:prstGeom>
        </p:spPr>
      </p:pic>
    </p:spTree>
    <p:extLst>
      <p:ext uri="{BB962C8B-B14F-4D97-AF65-F5344CB8AC3E}">
        <p14:creationId xmlns:p14="http://schemas.microsoft.com/office/powerpoint/2010/main" val="4043566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1228061" y="1383809"/>
                <a:ext cx="3568791" cy="3386772"/>
              </a:xfrm>
            </p:spPr>
            <p:txBody>
              <a:bodyPr>
                <a:normAutofit/>
              </a:bodyPr>
              <a:lstStyle/>
              <a:p>
                <a:r>
                  <a:rPr lang="fr-FR" sz="1400"/>
                  <a:t>How to calculate the flux </a:t>
                </a:r>
                <a14:m>
                  <m:oMath xmlns:m="http://schemas.openxmlformats.org/officeDocument/2006/math">
                    <m:sSub>
                      <m:sSubPr>
                        <m:ctrlPr>
                          <a:rPr lang="fr-FR"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Φ</m:t>
                        </m:r>
                      </m:e>
                      <m:sub>
                        <m:r>
                          <a:rPr lang="fr-CH" sz="1400" i="1">
                            <a:latin typeface="Cambria Math" panose="02040503050406030204" pitchFamily="18" charset="0"/>
                          </a:rPr>
                          <m:t>𝑙𝑜𝑏𝑒</m:t>
                        </m:r>
                      </m:sub>
                    </m:sSub>
                  </m:oMath>
                </a14:m>
                <a:r>
                  <a:rPr lang="fr-FR" sz="1400"/>
                  <a:t> through the surface </a:t>
                </a:r>
                <a14:m>
                  <m:oMath xmlns:m="http://schemas.openxmlformats.org/officeDocument/2006/math">
                    <m:sSub>
                      <m:sSubPr>
                        <m:ctrlPr>
                          <a:rPr lang="fr-FR" sz="1400" i="1" smtClean="0">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Σ</m:t>
                        </m:r>
                      </m:e>
                      <m:sub>
                        <m:r>
                          <a:rPr lang="fr-CH" sz="1400" b="0" i="1" smtClean="0">
                            <a:latin typeface="Cambria Math" panose="02040503050406030204" pitchFamily="18" charset="0"/>
                          </a:rPr>
                          <m:t>𝑙𝑜𝑏𝑒</m:t>
                        </m:r>
                      </m:sub>
                    </m:sSub>
                  </m:oMath>
                </a14:m>
                <a:r>
                  <a:rPr lang="fr-FR" sz="1400"/>
                  <a:t> </a:t>
                </a:r>
              </a:p>
              <a:p>
                <a:r>
                  <a:rPr lang="fr-FR" sz="1400"/>
                  <a:t>Take the curve </a:t>
                </a:r>
                <a14:m>
                  <m:oMath xmlns:m="http://schemas.openxmlformats.org/officeDocument/2006/math">
                    <m:sSub>
                      <m:sSubPr>
                        <m:ctrlPr>
                          <a:rPr lang="fr-FR" sz="1400" i="1" smtClean="0">
                            <a:latin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rPr>
                          <m:t>0</m:t>
                        </m:r>
                      </m:sub>
                    </m:sSub>
                  </m:oMath>
                </a14:m>
                <a:r>
                  <a:rPr lang="fr-FR" sz="1400"/>
                  <a:t> which is part of the unstable manifold and do one forward iteration. It brings it to </a:t>
                </a:r>
                <a14:m>
                  <m:oMath xmlns:m="http://schemas.openxmlformats.org/officeDocument/2006/math">
                    <m:r>
                      <a:rPr lang="fr-FR" sz="1400" i="1" smtClean="0">
                        <a:latin typeface="Cambria Math" panose="02040503050406030204" pitchFamily="18" charset="0"/>
                        <a:ea typeface="Cambria Math" panose="02040503050406030204" pitchFamily="18" charset="0"/>
                      </a:rPr>
                      <m:t>𝒫</m:t>
                    </m:r>
                    <m:r>
                      <a:rPr lang="fr-CH" sz="1400" b="0" i="1" smtClean="0">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i="1">
                            <a:latin typeface="Cambria Math" panose="02040503050406030204" pitchFamily="18" charset="0"/>
                          </a:rPr>
                          <m:t>0</m:t>
                        </m:r>
                      </m:sub>
                    </m:sSub>
                    <m:r>
                      <a:rPr lang="fr-CH" sz="1400" b="0" i="1" smtClean="0">
                        <a:latin typeface="Cambria Math" panose="02040503050406030204" pitchFamily="18" charset="0"/>
                        <a:ea typeface="Cambria Math" panose="02040503050406030204" pitchFamily="18" charset="0"/>
                      </a:rPr>
                      <m:t>)</m:t>
                    </m:r>
                  </m:oMath>
                </a14:m>
                <a:endParaRPr lang="fr-FR" sz="1400"/>
              </a:p>
              <a:p>
                <a:r>
                  <a:rPr lang="fr-FR" sz="1400"/>
                  <a:t>The boundary of </a:t>
                </a:r>
                <a14:m>
                  <m:oMath xmlns:m="http://schemas.openxmlformats.org/officeDocument/2006/math">
                    <m:sSub>
                      <m:sSubPr>
                        <m:ctrlPr>
                          <a:rPr lang="fr-FR"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Σ</m:t>
                        </m:r>
                      </m:e>
                      <m:sub>
                        <m:r>
                          <a:rPr lang="fr-CH" sz="1400" i="1">
                            <a:latin typeface="Cambria Math" panose="02040503050406030204" pitchFamily="18" charset="0"/>
                          </a:rPr>
                          <m:t>𝑙𝑜𝑏𝑒</m:t>
                        </m:r>
                      </m:sub>
                    </m:sSub>
                  </m:oMath>
                </a14:m>
                <a:r>
                  <a:rPr lang="fr-FR" sz="1400"/>
                  <a:t> is</a:t>
                </a:r>
              </a:p>
              <a:p>
                <a:r>
                  <a:rPr lang="fr-FR" sz="1400"/>
                  <a:t>The flux on the </a:t>
                </a:r>
                <a14:m>
                  <m:oMath xmlns:m="http://schemas.openxmlformats.org/officeDocument/2006/math">
                    <m:sSub>
                      <m:sSubPr>
                        <m:ctrlPr>
                          <a:rPr lang="fr-FR" sz="1400" i="1" smtClean="0">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Σ</m:t>
                        </m:r>
                      </m:e>
                      <m:sub>
                        <m:r>
                          <a:rPr lang="fr-CH" sz="1400" b="0" i="1" smtClean="0">
                            <a:latin typeface="Cambria Math" panose="02040503050406030204" pitchFamily="18" charset="0"/>
                            <a:ea typeface="Cambria Math" panose="02040503050406030204" pitchFamily="18" charset="0"/>
                          </a:rPr>
                          <m:t>𝑒𝑣</m:t>
                        </m:r>
                      </m:sub>
                    </m:sSub>
                  </m:oMath>
                </a14:m>
                <a:r>
                  <a:rPr lang="fr-FR" sz="1400"/>
                  <a:t> surface is null because </a:t>
                </a:r>
                <a14:m>
                  <m:oMath xmlns:m="http://schemas.openxmlformats.org/officeDocument/2006/math">
                    <m:r>
                      <a:rPr lang="fr-CH" sz="1400" b="1" i="1" smtClean="0">
                        <a:latin typeface="Cambria Math" panose="02040503050406030204" pitchFamily="18" charset="0"/>
                      </a:rPr>
                      <m:t>𝑩</m:t>
                    </m:r>
                  </m:oMath>
                </a14:m>
                <a:r>
                  <a:rPr lang="fr-FR" sz="1400"/>
                  <a:t> lies in it, and therefore</a:t>
                </a:r>
              </a:p>
              <a:p>
                <a:endParaRPr lang="fr-FR" sz="1400"/>
              </a:p>
              <a:p>
                <a:endParaRPr lang="fr-FR" sz="1400"/>
              </a:p>
              <a:p>
                <a:pPr marL="0" indent="0">
                  <a:buNone/>
                </a:pPr>
                <a:r>
                  <a:rPr lang="fr-FR" sz="1400"/>
                  <a:t>with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Γ</m:t>
                    </m:r>
                    <m:r>
                      <a:rPr lang="fr-CH" sz="1400" b="0" i="1" smtClean="0">
                        <a:latin typeface="Cambria Math" panose="02040503050406030204" pitchFamily="18" charset="0"/>
                        <a:ea typeface="Cambria Math" panose="02040503050406030204" pitchFamily="18" charset="0"/>
                      </a:rPr>
                      <m:t>=</m:t>
                    </m:r>
                    <m:sSub>
                      <m:sSubPr>
                        <m:ctrlPr>
                          <a:rPr lang="fr-FR" sz="1400" i="1" smtClean="0">
                            <a:latin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rPr>
                          <m:t>0</m:t>
                        </m:r>
                      </m:sub>
                    </m:sSub>
                    <m:r>
                      <a:rPr lang="fr-CH" sz="1400" b="0" i="1" smtClean="0">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1</m:t>
                        </m:r>
                      </m:sub>
                    </m:sSub>
                  </m:oMath>
                </a14:m>
                <a:r>
                  <a:rPr lang="fr-FR" sz="1400"/>
                  <a:t>+ </a:t>
                </a:r>
                <a14:m>
                  <m:oMath xmlns:m="http://schemas.openxmlformats.org/officeDocument/2006/math">
                    <m:sSub>
                      <m:sSubPr>
                        <m:ctrlPr>
                          <a:rPr lang="fr-FR" sz="1400" i="1" smtClean="0">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2</m:t>
                        </m:r>
                      </m:sub>
                    </m:sSub>
                  </m:oMath>
                </a14:m>
                <a:r>
                  <a:rPr lang="fr-FR" sz="1400"/>
                  <a:t>+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3</m:t>
                        </m:r>
                      </m:sub>
                    </m:sSub>
                  </m:oMath>
                </a14:m>
                <a:endParaRPr lang="fr-FR" sz="1400"/>
              </a:p>
              <a:p>
                <a:r>
                  <a:rPr lang="fr-FR" sz="1400"/>
                  <a:t>The </a:t>
                </a:r>
                <a14:m>
                  <m:oMath xmlns:m="http://schemas.openxmlformats.org/officeDocument/2006/math">
                    <m:sSub>
                      <m:sSubPr>
                        <m:ctrlPr>
                          <a:rPr lang="fr-FR" sz="1400" i="1" smtClean="0">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1</m:t>
                        </m:r>
                      </m:sub>
                    </m:sSub>
                  </m:oMath>
                </a14:m>
                <a:r>
                  <a:rPr lang="fr-FR" sz="1400"/>
                  <a:t> and </a:t>
                </a:r>
                <a14:m>
                  <m:oMath xmlns:m="http://schemas.openxmlformats.org/officeDocument/2006/math">
                    <m:r>
                      <a:rPr lang="fr-CH" sz="1400" b="0" i="0" smtClean="0">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3</m:t>
                        </m:r>
                      </m:sub>
                    </m:sSub>
                  </m:oMath>
                </a14:m>
                <a:r>
                  <a:rPr lang="fr-FR" sz="1400"/>
                  <a:t> describe are the trajectory of homoclinic points</a:t>
                </a:r>
              </a:p>
              <a:p>
                <a:pPr marL="0" indent="0">
                  <a:buNone/>
                </a:pPr>
                <a:endParaRPr lang="fr-FR" sz="1400"/>
              </a:p>
              <a:p>
                <a:endParaRPr lang="fr-FR"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1228061" y="1383809"/>
                <a:ext cx="3568791" cy="3386772"/>
              </a:xfrm>
              <a:blipFill>
                <a:blip r:embed="rId23"/>
                <a:stretch>
                  <a:fillRect t="-899"/>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324588" cy="1072753"/>
              </a:xfrm>
            </p:spPr>
            <p:txBody>
              <a:bodyPr>
                <a:normAutofit fontScale="90000"/>
              </a:bodyPr>
              <a:lstStyle/>
              <a:p>
                <a:r>
                  <a:rPr lang="fr-CH"/>
                  <a:t>Turnstile flux is computed by integrating </a:t>
                </a:r>
                <a14:m>
                  <m:oMath xmlns:m="http://schemas.openxmlformats.org/officeDocument/2006/math">
                    <m:r>
                      <a:rPr lang="fr-CH" b="1" i="1" smtClean="0">
                        <a:latin typeface="Cambria Math" panose="02040503050406030204" pitchFamily="18" charset="0"/>
                      </a:rPr>
                      <m:t>𝑨</m:t>
                    </m:r>
                  </m:oMath>
                </a14:m>
                <a:r>
                  <a:rPr lang="fr-FR"/>
                  <a:t> along a specific path</a:t>
                </a:r>
              </a:p>
            </p:txBody>
          </p:sp>
        </mc:Choice>
        <mc:Fallback xmlns="">
          <p:sp>
            <p:nvSpPr>
              <p:cNvPr id="4" name="Titre 3">
                <a:extLst>
                  <a:ext uri="{FF2B5EF4-FFF2-40B4-BE49-F238E27FC236}">
                    <a16:creationId xmlns:a16="http://schemas.microsoft.com/office/drawing/2014/main" id="{EE3D9599-6AD0-A54B-A8DB-E5D44637B072}"/>
                  </a:ext>
                </a:extLst>
              </p:cNvPr>
              <p:cNvSpPr>
                <a:spLocks noGrp="1" noRot="1" noChangeAspect="1" noMove="1" noResize="1" noEditPoints="1" noAdjustHandles="1" noChangeArrowheads="1" noChangeShapeType="1" noTextEdit="1"/>
              </p:cNvSpPr>
              <p:nvPr>
                <p:ph type="title"/>
              </p:nvPr>
            </p:nvSpPr>
            <p:spPr>
              <a:xfrm>
                <a:off x="904875" y="179552"/>
                <a:ext cx="4324588" cy="1072753"/>
              </a:xfrm>
              <a:blipFill>
                <a:blip r:embed="rId24"/>
                <a:stretch>
                  <a:fillRect l="-986" t="-18182" b="-19886"/>
                </a:stretch>
              </a:blipFill>
            </p:spPr>
            <p:txBody>
              <a:bodyPr/>
              <a:lstStyle/>
              <a:p>
                <a:r>
                  <a:rPr lang="en-CH">
                    <a:noFill/>
                  </a:rPr>
                  <a:t> </a:t>
                </a:r>
              </a:p>
            </p:txBody>
          </p:sp>
        </mc:Fallback>
      </mc:AlternateContent>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21</a:t>
            </a:fld>
            <a:endParaRPr lang="fr-FR"/>
          </a:p>
        </p:txBody>
      </p:sp>
      <p:grpSp>
        <p:nvGrpSpPr>
          <p:cNvPr id="13" name="Group 12">
            <a:extLst>
              <a:ext uri="{FF2B5EF4-FFF2-40B4-BE49-F238E27FC236}">
                <a16:creationId xmlns:a16="http://schemas.microsoft.com/office/drawing/2014/main" id="{F7A9A314-D88E-4279-80F8-8A73F65D6DBA}"/>
              </a:ext>
            </a:extLst>
          </p:cNvPr>
          <p:cNvGrpSpPr/>
          <p:nvPr/>
        </p:nvGrpSpPr>
        <p:grpSpPr>
          <a:xfrm>
            <a:off x="5486400" y="768708"/>
            <a:ext cx="3031202" cy="3767009"/>
            <a:chOff x="5486400" y="768708"/>
            <a:chExt cx="3031202" cy="3767009"/>
          </a:xfrm>
        </p:grpSpPr>
        <p:pic>
          <p:nvPicPr>
            <p:cNvPr id="11" name="Picture 10" descr="A drawing of a balloon&#10;&#10;Description automatically generated">
              <a:extLst>
                <a:ext uri="{FF2B5EF4-FFF2-40B4-BE49-F238E27FC236}">
                  <a16:creationId xmlns:a16="http://schemas.microsoft.com/office/drawing/2014/main" id="{424E0392-8337-88C5-E7CE-0A0FBC5A6434}"/>
                </a:ext>
              </a:extLst>
            </p:cNvPr>
            <p:cNvPicPr>
              <a:picLocks noChangeAspect="1"/>
            </p:cNvPicPr>
            <p:nvPr/>
          </p:nvPicPr>
          <p:blipFill>
            <a:blip r:embed="rId25"/>
            <a:stretch>
              <a:fillRect/>
            </a:stretch>
          </p:blipFill>
          <p:spPr>
            <a:xfrm>
              <a:off x="5486400" y="768708"/>
              <a:ext cx="3031202" cy="3606083"/>
            </a:xfrm>
            <a:prstGeom prst="rect">
              <a:avLst/>
            </a:prstGeom>
          </p:spPr>
        </p:pic>
        <p:pic>
          <p:nvPicPr>
            <p:cNvPr id="18" name="Picture 17" descr="\documentclass{article}&#10;\usepackage{amsmath}&#10;\usepackage{amssymb}&#10;\pagestyle{empty}&#10;\begin{document}&#10;&#10;\begin{align*}&#10;   \Sigma_{lobe}&#10;\end{align*}&#10;&#10;\end{document}" title="IguanaTex Picture Display">
              <a:extLst>
                <a:ext uri="{FF2B5EF4-FFF2-40B4-BE49-F238E27FC236}">
                  <a16:creationId xmlns:a16="http://schemas.microsoft.com/office/drawing/2014/main" id="{FE63D2C9-9356-0EA5-13E9-6D8C38C00889}"/>
                </a:ext>
              </a:extLst>
            </p:cNvPr>
            <p:cNvPicPr>
              <a:picLocks noChangeAspect="1"/>
            </p:cNvPicPr>
            <p:nvPr>
              <p:custDataLst>
                <p:tags r:id="rId10"/>
              </p:custDataLst>
            </p:nvPr>
          </p:nvPicPr>
          <p:blipFill>
            <a:blip r:embed="rId26"/>
            <a:stretch>
              <a:fillRect/>
            </a:stretch>
          </p:blipFill>
          <p:spPr>
            <a:xfrm>
              <a:off x="6757686" y="3308348"/>
              <a:ext cx="357334" cy="148267"/>
            </a:xfrm>
            <a:prstGeom prst="rect">
              <a:avLst/>
            </a:prstGeom>
          </p:spPr>
        </p:pic>
        <p:pic>
          <p:nvPicPr>
            <p:cNvPr id="14" name="Picture 13" descr="\documentclass{article}&#10;\usepackage{amsmath}&#10;\usepackage{amssymb}&#10;\pagestyle{empty}&#10;\begin{document}&#10;&#10;\begin{align*}&#10;   \Sigma_{ev}&#10;\end{align*}&#10;&#10;\end{document}" title="IguanaTex Picture Display">
              <a:extLst>
                <a:ext uri="{FF2B5EF4-FFF2-40B4-BE49-F238E27FC236}">
                  <a16:creationId xmlns:a16="http://schemas.microsoft.com/office/drawing/2014/main" id="{D7CEE161-1D73-922C-1720-C1EC7E6869B8}"/>
                </a:ext>
              </a:extLst>
            </p:cNvPr>
            <p:cNvPicPr>
              <a:picLocks noChangeAspect="1"/>
            </p:cNvPicPr>
            <p:nvPr>
              <p:custDataLst>
                <p:tags r:id="rId11"/>
              </p:custDataLst>
            </p:nvPr>
          </p:nvPicPr>
          <p:blipFill>
            <a:blip r:embed="rId27"/>
            <a:stretch>
              <a:fillRect/>
            </a:stretch>
          </p:blipFill>
          <p:spPr>
            <a:xfrm>
              <a:off x="5750322" y="1983246"/>
              <a:ext cx="252801" cy="148267"/>
            </a:xfrm>
            <a:prstGeom prst="rect">
              <a:avLst/>
            </a:prstGeom>
          </p:spPr>
        </p:pic>
        <p:pic>
          <p:nvPicPr>
            <p:cNvPr id="24" name="Picture 23" descr="\documentclass{article}&#10;\usepackage{amsmath}&#10;\usepackage{amssymb}&#10;\pagestyle{empty}&#10;\begin{document}&#10;&#10;\begin{align*}&#10;   \gamma_0&#10;\end{align*}&#10;&#10;\end{document}" title="IguanaTex Picture Display">
              <a:extLst>
                <a:ext uri="{FF2B5EF4-FFF2-40B4-BE49-F238E27FC236}">
                  <a16:creationId xmlns:a16="http://schemas.microsoft.com/office/drawing/2014/main" id="{831A922A-BC47-0B5E-9DDD-06FD3AE68D81}"/>
                </a:ext>
              </a:extLst>
            </p:cNvPr>
            <p:cNvPicPr>
              <a:picLocks noChangeAspect="1"/>
            </p:cNvPicPr>
            <p:nvPr>
              <p:custDataLst>
                <p:tags r:id="rId12"/>
              </p:custDataLst>
            </p:nvPr>
          </p:nvPicPr>
          <p:blipFill>
            <a:blip r:embed="rId28"/>
            <a:stretch>
              <a:fillRect/>
            </a:stretch>
          </p:blipFill>
          <p:spPr>
            <a:xfrm>
              <a:off x="6029122" y="2283913"/>
              <a:ext cx="153601" cy="116267"/>
            </a:xfrm>
            <a:prstGeom prst="rect">
              <a:avLst/>
            </a:prstGeom>
          </p:spPr>
        </p:pic>
        <p:pic>
          <p:nvPicPr>
            <p:cNvPr id="31" name="Picture 30" descr="\documentclass{article}&#10;\usepackage{amsmath}&#10;\usepackage{amssymb}&#10;\pagestyle{empty}&#10;\begin{document}&#10;&#10;\begin{align*}&#10;   \gamma_1&#10;\end{align*}&#10;&#10;\end{document}" title="IguanaTex Picture Display">
              <a:extLst>
                <a:ext uri="{FF2B5EF4-FFF2-40B4-BE49-F238E27FC236}">
                  <a16:creationId xmlns:a16="http://schemas.microsoft.com/office/drawing/2014/main" id="{79C1920F-9240-4ED7-91FA-9A9F5ED35324}"/>
                </a:ext>
              </a:extLst>
            </p:cNvPr>
            <p:cNvPicPr>
              <a:picLocks noChangeAspect="1"/>
            </p:cNvPicPr>
            <p:nvPr>
              <p:custDataLst>
                <p:tags r:id="rId13"/>
              </p:custDataLst>
            </p:nvPr>
          </p:nvPicPr>
          <p:blipFill>
            <a:blip r:embed="rId29"/>
            <a:stretch>
              <a:fillRect/>
            </a:stretch>
          </p:blipFill>
          <p:spPr>
            <a:xfrm>
              <a:off x="5799922" y="1447421"/>
              <a:ext cx="148268" cy="116267"/>
            </a:xfrm>
            <a:prstGeom prst="rect">
              <a:avLst/>
            </a:prstGeom>
          </p:spPr>
        </p:pic>
        <p:pic>
          <p:nvPicPr>
            <p:cNvPr id="35" name="Picture 34" descr="\documentclass{article}&#10;\usepackage{amsmath}&#10;\usepackage{amssymb}&#10;\pagestyle{empty}&#10;\begin{document}&#10;&#10;\begin{align*}&#10;   \gamma_2&#10;\end{align*}&#10;&#10;\end{document}" title="IguanaTex Picture Display">
              <a:extLst>
                <a:ext uri="{FF2B5EF4-FFF2-40B4-BE49-F238E27FC236}">
                  <a16:creationId xmlns:a16="http://schemas.microsoft.com/office/drawing/2014/main" id="{56E390F4-FDBA-4203-9464-EE02257499EB}"/>
                </a:ext>
              </a:extLst>
            </p:cNvPr>
            <p:cNvPicPr>
              <a:picLocks noChangeAspect="1"/>
            </p:cNvPicPr>
            <p:nvPr>
              <p:custDataLst>
                <p:tags r:id="rId14"/>
              </p:custDataLst>
            </p:nvPr>
          </p:nvPicPr>
          <p:blipFill>
            <a:blip r:embed="rId30"/>
            <a:stretch>
              <a:fillRect/>
            </a:stretch>
          </p:blipFill>
          <p:spPr>
            <a:xfrm>
              <a:off x="6609418" y="3117947"/>
              <a:ext cx="152535" cy="116267"/>
            </a:xfrm>
            <a:prstGeom prst="rect">
              <a:avLst/>
            </a:prstGeom>
          </p:spPr>
        </p:pic>
        <p:pic>
          <p:nvPicPr>
            <p:cNvPr id="33" name="Picture 32" descr="\documentclass{article}&#10;\usepackage{amsmath}&#10;\usepackage{amssymb}&#10;\pagestyle{empty}&#10;\begin{document}&#10;&#10;\begin{align*}&#10;   \gamma_1&#10;\end{align*}&#10;&#10;\end{document}" title="IguanaTex Picture Display">
              <a:extLst>
                <a:ext uri="{FF2B5EF4-FFF2-40B4-BE49-F238E27FC236}">
                  <a16:creationId xmlns:a16="http://schemas.microsoft.com/office/drawing/2014/main" id="{36FF5ACD-08F3-E6FD-D1F7-DC1AA6E55222}"/>
                </a:ext>
              </a:extLst>
            </p:cNvPr>
            <p:cNvPicPr>
              <a:picLocks noChangeAspect="1"/>
            </p:cNvPicPr>
            <p:nvPr>
              <p:custDataLst>
                <p:tags r:id="rId15"/>
              </p:custDataLst>
            </p:nvPr>
          </p:nvPicPr>
          <p:blipFill>
            <a:blip r:embed="rId29"/>
            <a:stretch>
              <a:fillRect/>
            </a:stretch>
          </p:blipFill>
          <p:spPr>
            <a:xfrm>
              <a:off x="5877401" y="3127941"/>
              <a:ext cx="148268" cy="116267"/>
            </a:xfrm>
            <a:prstGeom prst="rect">
              <a:avLst/>
            </a:prstGeom>
          </p:spPr>
        </p:pic>
        <p:pic>
          <p:nvPicPr>
            <p:cNvPr id="38" name="Picture 37" descr="\documentclass{article}&#10;\usepackage{amsmath}&#10;\usepackage{amssymb}&#10;\pagestyle{empty}&#10;\begin{document}&#10;&#10;\begin{align*}&#10;   \gamma_3&#10;\end{align*}&#10;&#10;\end{document}" title="IguanaTex Picture Display">
              <a:extLst>
                <a:ext uri="{FF2B5EF4-FFF2-40B4-BE49-F238E27FC236}">
                  <a16:creationId xmlns:a16="http://schemas.microsoft.com/office/drawing/2014/main" id="{AA816FDD-B7CD-55BD-B0E9-052FED85B0F8}"/>
                </a:ext>
              </a:extLst>
            </p:cNvPr>
            <p:cNvPicPr>
              <a:picLocks noChangeAspect="1"/>
            </p:cNvPicPr>
            <p:nvPr>
              <p:custDataLst>
                <p:tags r:id="rId16"/>
              </p:custDataLst>
            </p:nvPr>
          </p:nvPicPr>
          <p:blipFill>
            <a:blip r:embed="rId31"/>
            <a:stretch>
              <a:fillRect/>
            </a:stretch>
          </p:blipFill>
          <p:spPr>
            <a:xfrm>
              <a:off x="6222178" y="3824977"/>
              <a:ext cx="153602" cy="116267"/>
            </a:xfrm>
            <a:prstGeom prst="rect">
              <a:avLst/>
            </a:prstGeom>
          </p:spPr>
        </p:pic>
        <p:pic>
          <p:nvPicPr>
            <p:cNvPr id="39" name="Picture 38" descr="\documentclass{article}&#10;\usepackage{amsmath}&#10;\usepackage{amssymb}&#10;\pagestyle{empty}&#10;\begin{document}&#10;&#10;\begin{align*}&#10;   \gamma_3&#10;\end{align*}&#10;&#10;\end{document}" title="IguanaTex Picture Display">
              <a:extLst>
                <a:ext uri="{FF2B5EF4-FFF2-40B4-BE49-F238E27FC236}">
                  <a16:creationId xmlns:a16="http://schemas.microsoft.com/office/drawing/2014/main" id="{B2F77185-0FC4-62A9-7FBD-FA7702232251}"/>
                </a:ext>
              </a:extLst>
            </p:cNvPr>
            <p:cNvPicPr>
              <a:picLocks noChangeAspect="1"/>
            </p:cNvPicPr>
            <p:nvPr>
              <p:custDataLst>
                <p:tags r:id="rId17"/>
              </p:custDataLst>
            </p:nvPr>
          </p:nvPicPr>
          <p:blipFill>
            <a:blip r:embed="rId31"/>
            <a:stretch>
              <a:fillRect/>
            </a:stretch>
          </p:blipFill>
          <p:spPr>
            <a:xfrm>
              <a:off x="5759984" y="2628264"/>
              <a:ext cx="153602" cy="116267"/>
            </a:xfrm>
            <a:prstGeom prst="rect">
              <a:avLst/>
            </a:prstGeom>
          </p:spPr>
        </p:pic>
        <p:pic>
          <p:nvPicPr>
            <p:cNvPr id="42" name="Picture 41" descr="\documentclass{article}&#10;\usepackage{amsmath}&#10;\usepackage{amssymb}&#10;\pagestyle{empty}&#10;\begin{document}&#10;&#10;\begin{align*}&#10;   W^s&#10;\end{align*}&#10;&#10;\end{document}" title="IguanaTex Picture Display">
              <a:extLst>
                <a:ext uri="{FF2B5EF4-FFF2-40B4-BE49-F238E27FC236}">
                  <a16:creationId xmlns:a16="http://schemas.microsoft.com/office/drawing/2014/main" id="{351B8A24-1448-FE1A-ADAD-8B001A227BF6}"/>
                </a:ext>
              </a:extLst>
            </p:cNvPr>
            <p:cNvPicPr>
              <a:picLocks noChangeAspect="1"/>
            </p:cNvPicPr>
            <p:nvPr>
              <p:custDataLst>
                <p:tags r:id="rId18"/>
              </p:custDataLst>
            </p:nvPr>
          </p:nvPicPr>
          <p:blipFill>
            <a:blip r:embed="rId32"/>
            <a:stretch>
              <a:fillRect/>
            </a:stretch>
          </p:blipFill>
          <p:spPr>
            <a:xfrm>
              <a:off x="7647077" y="4374791"/>
              <a:ext cx="241069" cy="132267"/>
            </a:xfrm>
            <a:prstGeom prst="rect">
              <a:avLst/>
            </a:prstGeom>
          </p:spPr>
        </p:pic>
        <p:pic>
          <p:nvPicPr>
            <p:cNvPr id="45" name="Picture 44" descr="\documentclass{article}&#10;\usepackage{amsmath}&#10;\usepackage{amssymb}&#10;\pagestyle{empty}&#10;\begin{document}&#10;&#10;\begin{align*}&#10;   W^u&#10;\end{align*}&#10;&#10;\end{document}" title="IguanaTex Picture Display">
              <a:extLst>
                <a:ext uri="{FF2B5EF4-FFF2-40B4-BE49-F238E27FC236}">
                  <a16:creationId xmlns:a16="http://schemas.microsoft.com/office/drawing/2014/main" id="{1D71BCB6-375F-3B5F-B242-E8CA2A14571A}"/>
                </a:ext>
              </a:extLst>
            </p:cNvPr>
            <p:cNvPicPr>
              <a:picLocks noChangeAspect="1"/>
            </p:cNvPicPr>
            <p:nvPr>
              <p:custDataLst>
                <p:tags r:id="rId19"/>
              </p:custDataLst>
            </p:nvPr>
          </p:nvPicPr>
          <p:blipFill>
            <a:blip r:embed="rId33"/>
            <a:stretch>
              <a:fillRect/>
            </a:stretch>
          </p:blipFill>
          <p:spPr>
            <a:xfrm>
              <a:off x="6685685" y="4403450"/>
              <a:ext cx="260269" cy="132267"/>
            </a:xfrm>
            <a:prstGeom prst="rect">
              <a:avLst/>
            </a:prstGeom>
          </p:spPr>
        </p:pic>
        <p:pic>
          <p:nvPicPr>
            <p:cNvPr id="50" name="Picture 49" descr="\documentclass{article}&#10;\usepackage{amsmath}&#10;\usepackage{amssymb}&#10;\pagestyle{empty}&#10;\begin{document}&#10;&#10;\begin{align*}&#10;   \mathcal{P}(\gamma_0)&#10;\end{align*}&#10;&#10;\end{document}" title="IguanaTex Picture Display">
              <a:extLst>
                <a:ext uri="{FF2B5EF4-FFF2-40B4-BE49-F238E27FC236}">
                  <a16:creationId xmlns:a16="http://schemas.microsoft.com/office/drawing/2014/main" id="{960F2665-186F-5E75-12A4-37F85045ADDF}"/>
                </a:ext>
              </a:extLst>
            </p:cNvPr>
            <p:cNvPicPr>
              <a:picLocks noChangeAspect="1"/>
            </p:cNvPicPr>
            <p:nvPr>
              <p:custDataLst>
                <p:tags r:id="rId20"/>
              </p:custDataLst>
            </p:nvPr>
          </p:nvPicPr>
          <p:blipFill>
            <a:blip r:embed="rId34"/>
            <a:stretch>
              <a:fillRect/>
            </a:stretch>
          </p:blipFill>
          <p:spPr>
            <a:xfrm>
              <a:off x="6206297" y="3410535"/>
              <a:ext cx="329714" cy="138000"/>
            </a:xfrm>
            <a:prstGeom prst="rect">
              <a:avLst/>
            </a:prstGeom>
          </p:spPr>
        </p:pic>
      </p:grpSp>
      <p:pic>
        <p:nvPicPr>
          <p:cNvPr id="54" name="Picture 53" descr="\documentclass{article}&#10;\usepackage{amsmath}&#10;\usepackage{amssymb}&#10;\pagestyle{empty}&#10;\begin{document}&#10;&#10;\begin{align*}&#10;   \partial\Sigma_{lobe} = \mathcal{P}(\gamma_0) + \gamma_2&#10;\end{align*}&#10;&#10;\end{document}" title="IguanaTex Picture Display">
            <a:extLst>
              <a:ext uri="{FF2B5EF4-FFF2-40B4-BE49-F238E27FC236}">
                <a16:creationId xmlns:a16="http://schemas.microsoft.com/office/drawing/2014/main" id="{AEC356B7-9DA6-9973-C3EE-13978791838C}"/>
              </a:ext>
            </a:extLst>
          </p:cNvPr>
          <p:cNvPicPr>
            <a:picLocks noChangeAspect="1"/>
          </p:cNvPicPr>
          <p:nvPr>
            <p:custDataLst>
              <p:tags r:id="rId1"/>
            </p:custDataLst>
          </p:nvPr>
        </p:nvPicPr>
        <p:blipFill>
          <a:blip r:embed="rId35"/>
          <a:stretch>
            <a:fillRect/>
          </a:stretch>
        </p:blipFill>
        <p:spPr>
          <a:xfrm>
            <a:off x="3527276" y="2614953"/>
            <a:ext cx="1532799" cy="178133"/>
          </a:xfrm>
          <a:prstGeom prst="rect">
            <a:avLst/>
          </a:prstGeom>
        </p:spPr>
      </p:pic>
      <p:pic>
        <p:nvPicPr>
          <p:cNvPr id="56" name="Picture 55" descr="\documentclass{article}&#10;\usepackage{amsmath}&#10;\usepackage{amssymb}&#10;\pagestyle{empty}&#10;\begin{document}&#10;&#10;\begin{align*}&#10;   \Phi_{lobe} = \int_{\Sigma_{lobe}} \textbf{B}\cdot\textbf{dS} = \int_{\Sigma_{lobe} + \Sigma_{ev}} \textbf{B}\cdot\textbf{dS} = \int_\Gamma \textbf{A}\cdot \textbf{dl}&#10;\end{align*}&#10;&#10;\end{document}" title="IguanaTex Picture Display">
            <a:extLst>
              <a:ext uri="{FF2B5EF4-FFF2-40B4-BE49-F238E27FC236}">
                <a16:creationId xmlns:a16="http://schemas.microsoft.com/office/drawing/2014/main" id="{885437B2-7EAF-D5C3-963F-989A16088E69}"/>
              </a:ext>
            </a:extLst>
          </p:cNvPr>
          <p:cNvPicPr>
            <a:picLocks noChangeAspect="1"/>
          </p:cNvPicPr>
          <p:nvPr>
            <p:custDataLst>
              <p:tags r:id="rId2"/>
            </p:custDataLst>
          </p:nvPr>
        </p:nvPicPr>
        <p:blipFill>
          <a:blip r:embed="rId36"/>
          <a:stretch>
            <a:fillRect/>
          </a:stretch>
        </p:blipFill>
        <p:spPr>
          <a:xfrm>
            <a:off x="1331200" y="3437140"/>
            <a:ext cx="3898263" cy="408606"/>
          </a:xfrm>
          <a:prstGeom prst="rect">
            <a:avLst/>
          </a:prstGeom>
        </p:spPr>
      </p:pic>
      <p:pic>
        <p:nvPicPr>
          <p:cNvPr id="12" name="Picture 11" descr="\documentclass{article}&#10;\usepackage{amsmath}&#10;\usepackage{amssymb}&#10;\pagestyle{empty}&#10;\begin{document}&#10;&#10;\begin{align*}&#10;   \Phi_{lobe} = \int_{\Sigma_{lobe}} \textbf{B}\cdot\textbf{dS} = \int_{\mathcal{P}(\gamma_0)+\gamma_2} \textbf{A}\cdot \textbf{dl}&#10;\end{align*}&#10;&#10;\end{document}" title="IguanaTex Picture Display">
            <a:extLst>
              <a:ext uri="{FF2B5EF4-FFF2-40B4-BE49-F238E27FC236}">
                <a16:creationId xmlns:a16="http://schemas.microsoft.com/office/drawing/2014/main" id="{081FB1F8-2A27-8884-3461-B151F6FEF520}"/>
              </a:ext>
            </a:extLst>
          </p:cNvPr>
          <p:cNvPicPr>
            <a:picLocks noChangeAspect="1"/>
          </p:cNvPicPr>
          <p:nvPr>
            <p:custDataLst>
              <p:tags r:id="rId3"/>
            </p:custDataLst>
          </p:nvPr>
        </p:nvPicPr>
        <p:blipFill>
          <a:blip r:embed="rId37"/>
          <a:stretch>
            <a:fillRect/>
          </a:stretch>
        </p:blipFill>
        <p:spPr>
          <a:xfrm>
            <a:off x="1334206" y="3434786"/>
            <a:ext cx="2912863" cy="419956"/>
          </a:xfrm>
          <a:prstGeom prst="rect">
            <a:avLst/>
          </a:prstGeom>
        </p:spPr>
      </p:pic>
      <p:grpSp>
        <p:nvGrpSpPr>
          <p:cNvPr id="30" name="Group 29">
            <a:extLst>
              <a:ext uri="{FF2B5EF4-FFF2-40B4-BE49-F238E27FC236}">
                <a16:creationId xmlns:a16="http://schemas.microsoft.com/office/drawing/2014/main" id="{34340AE4-72C0-99D5-9B48-34FD7F9A9D75}"/>
              </a:ext>
            </a:extLst>
          </p:cNvPr>
          <p:cNvGrpSpPr/>
          <p:nvPr/>
        </p:nvGrpSpPr>
        <p:grpSpPr>
          <a:xfrm>
            <a:off x="5486400" y="765221"/>
            <a:ext cx="3031202" cy="3767009"/>
            <a:chOff x="5486400" y="768708"/>
            <a:chExt cx="3031202" cy="3767009"/>
          </a:xfrm>
        </p:grpSpPr>
        <p:pic>
          <p:nvPicPr>
            <p:cNvPr id="32" name="Picture 31" descr="A drawing of a balloon&#10;&#10;Description automatically generated">
              <a:extLst>
                <a:ext uri="{FF2B5EF4-FFF2-40B4-BE49-F238E27FC236}">
                  <a16:creationId xmlns:a16="http://schemas.microsoft.com/office/drawing/2014/main" id="{5C3E29B7-9F8A-256B-0AFD-5575E215E103}"/>
                </a:ext>
              </a:extLst>
            </p:cNvPr>
            <p:cNvPicPr>
              <a:picLocks noChangeAspect="1"/>
            </p:cNvPicPr>
            <p:nvPr/>
          </p:nvPicPr>
          <p:blipFill>
            <a:blip r:embed="rId25"/>
            <a:stretch>
              <a:fillRect/>
            </a:stretch>
          </p:blipFill>
          <p:spPr>
            <a:xfrm>
              <a:off x="5486400" y="768708"/>
              <a:ext cx="3031202" cy="3606083"/>
            </a:xfrm>
            <a:prstGeom prst="rect">
              <a:avLst/>
            </a:prstGeom>
          </p:spPr>
        </p:pic>
        <p:pic>
          <p:nvPicPr>
            <p:cNvPr id="34" name="Picture 33" descr="\documentclass{article}&#10;\usepackage{amsmath}&#10;\usepackage{amssymb}&#10;\pagestyle{empty}&#10;\begin{document}&#10;&#10;\begin{align*}&#10;   \Sigma_{lobe}&#10;\end{align*}&#10;&#10;\end{document}" title="IguanaTex Picture Display">
              <a:extLst>
                <a:ext uri="{FF2B5EF4-FFF2-40B4-BE49-F238E27FC236}">
                  <a16:creationId xmlns:a16="http://schemas.microsoft.com/office/drawing/2014/main" id="{C63ED6C7-EDC8-7150-C287-81CFE0F88990}"/>
                </a:ext>
              </a:extLst>
            </p:cNvPr>
            <p:cNvPicPr>
              <a:picLocks noChangeAspect="1"/>
            </p:cNvPicPr>
            <p:nvPr>
              <p:custDataLst>
                <p:tags r:id="rId4"/>
              </p:custDataLst>
            </p:nvPr>
          </p:nvPicPr>
          <p:blipFill>
            <a:blip r:embed="rId26"/>
            <a:stretch>
              <a:fillRect/>
            </a:stretch>
          </p:blipFill>
          <p:spPr>
            <a:xfrm>
              <a:off x="6757686" y="3308348"/>
              <a:ext cx="357334" cy="148267"/>
            </a:xfrm>
            <a:prstGeom prst="rect">
              <a:avLst/>
            </a:prstGeom>
          </p:spPr>
        </p:pic>
        <p:pic>
          <p:nvPicPr>
            <p:cNvPr id="37" name="Picture 36" descr="\documentclass{article}&#10;\usepackage{amsmath}&#10;\usepackage{amssymb}&#10;\pagestyle{empty}&#10;\begin{document}&#10;&#10;\begin{align*}&#10;   \gamma_0&#10;\end{align*}&#10;&#10;\end{document}" title="IguanaTex Picture Display">
              <a:extLst>
                <a:ext uri="{FF2B5EF4-FFF2-40B4-BE49-F238E27FC236}">
                  <a16:creationId xmlns:a16="http://schemas.microsoft.com/office/drawing/2014/main" id="{306B0AD0-B18F-416F-F809-A617271DE3C7}"/>
                </a:ext>
              </a:extLst>
            </p:cNvPr>
            <p:cNvPicPr>
              <a:picLocks noChangeAspect="1"/>
            </p:cNvPicPr>
            <p:nvPr>
              <p:custDataLst>
                <p:tags r:id="rId5"/>
              </p:custDataLst>
            </p:nvPr>
          </p:nvPicPr>
          <p:blipFill>
            <a:blip r:embed="rId28"/>
            <a:stretch>
              <a:fillRect/>
            </a:stretch>
          </p:blipFill>
          <p:spPr>
            <a:xfrm>
              <a:off x="6029122" y="2283913"/>
              <a:ext cx="153601" cy="116267"/>
            </a:xfrm>
            <a:prstGeom prst="rect">
              <a:avLst/>
            </a:prstGeom>
          </p:spPr>
        </p:pic>
        <p:pic>
          <p:nvPicPr>
            <p:cNvPr id="41" name="Picture 40" descr="\documentclass{article}&#10;\usepackage{amsmath}&#10;\usepackage{amssymb}&#10;\pagestyle{empty}&#10;\begin{document}&#10;&#10;\begin{align*}&#10;   \gamma_2&#10;\end{align*}&#10;&#10;\end{document}" title="IguanaTex Picture Display">
              <a:extLst>
                <a:ext uri="{FF2B5EF4-FFF2-40B4-BE49-F238E27FC236}">
                  <a16:creationId xmlns:a16="http://schemas.microsoft.com/office/drawing/2014/main" id="{BB99C7D7-2CD5-53A1-836D-56C11F3EC2C8}"/>
                </a:ext>
              </a:extLst>
            </p:cNvPr>
            <p:cNvPicPr>
              <a:picLocks noChangeAspect="1"/>
            </p:cNvPicPr>
            <p:nvPr>
              <p:custDataLst>
                <p:tags r:id="rId6"/>
              </p:custDataLst>
            </p:nvPr>
          </p:nvPicPr>
          <p:blipFill>
            <a:blip r:embed="rId30"/>
            <a:stretch>
              <a:fillRect/>
            </a:stretch>
          </p:blipFill>
          <p:spPr>
            <a:xfrm>
              <a:off x="6609418" y="3117947"/>
              <a:ext cx="152535" cy="116267"/>
            </a:xfrm>
            <a:prstGeom prst="rect">
              <a:avLst/>
            </a:prstGeom>
          </p:spPr>
        </p:pic>
        <p:pic>
          <p:nvPicPr>
            <p:cNvPr id="47" name="Picture 46" descr="\documentclass{article}&#10;\usepackage{amsmath}&#10;\usepackage{amssymb}&#10;\pagestyle{empty}&#10;\begin{document}&#10;&#10;\begin{align*}&#10;   W^s&#10;\end{align*}&#10;&#10;\end{document}" title="IguanaTex Picture Display">
              <a:extLst>
                <a:ext uri="{FF2B5EF4-FFF2-40B4-BE49-F238E27FC236}">
                  <a16:creationId xmlns:a16="http://schemas.microsoft.com/office/drawing/2014/main" id="{593368DD-FDA5-2DEB-EE58-D65A236F43AC}"/>
                </a:ext>
              </a:extLst>
            </p:cNvPr>
            <p:cNvPicPr>
              <a:picLocks noChangeAspect="1"/>
            </p:cNvPicPr>
            <p:nvPr>
              <p:custDataLst>
                <p:tags r:id="rId7"/>
              </p:custDataLst>
            </p:nvPr>
          </p:nvPicPr>
          <p:blipFill>
            <a:blip r:embed="rId32"/>
            <a:stretch>
              <a:fillRect/>
            </a:stretch>
          </p:blipFill>
          <p:spPr>
            <a:xfrm>
              <a:off x="7647077" y="4374791"/>
              <a:ext cx="241069" cy="132267"/>
            </a:xfrm>
            <a:prstGeom prst="rect">
              <a:avLst/>
            </a:prstGeom>
          </p:spPr>
        </p:pic>
        <p:pic>
          <p:nvPicPr>
            <p:cNvPr id="48" name="Picture 47" descr="\documentclass{article}&#10;\usepackage{amsmath}&#10;\usepackage{amssymb}&#10;\pagestyle{empty}&#10;\begin{document}&#10;&#10;\begin{align*}&#10;   W^u&#10;\end{align*}&#10;&#10;\end{document}" title="IguanaTex Picture Display">
              <a:extLst>
                <a:ext uri="{FF2B5EF4-FFF2-40B4-BE49-F238E27FC236}">
                  <a16:creationId xmlns:a16="http://schemas.microsoft.com/office/drawing/2014/main" id="{F53FE779-56DE-B6E3-5352-4C65D116FA8C}"/>
                </a:ext>
              </a:extLst>
            </p:cNvPr>
            <p:cNvPicPr>
              <a:picLocks noChangeAspect="1"/>
            </p:cNvPicPr>
            <p:nvPr>
              <p:custDataLst>
                <p:tags r:id="rId8"/>
              </p:custDataLst>
            </p:nvPr>
          </p:nvPicPr>
          <p:blipFill>
            <a:blip r:embed="rId33"/>
            <a:stretch>
              <a:fillRect/>
            </a:stretch>
          </p:blipFill>
          <p:spPr>
            <a:xfrm>
              <a:off x="6685685" y="4403450"/>
              <a:ext cx="260269" cy="132267"/>
            </a:xfrm>
            <a:prstGeom prst="rect">
              <a:avLst/>
            </a:prstGeom>
          </p:spPr>
        </p:pic>
        <p:pic>
          <p:nvPicPr>
            <p:cNvPr id="49" name="Picture 48" descr="\documentclass{article}&#10;\usepackage{amsmath}&#10;\usepackage{amssymb}&#10;\pagestyle{empty}&#10;\begin{document}&#10;&#10;\begin{align*}&#10;   \mathcal{P}(\gamma_0)&#10;\end{align*}&#10;&#10;\end{document}" title="IguanaTex Picture Display">
              <a:extLst>
                <a:ext uri="{FF2B5EF4-FFF2-40B4-BE49-F238E27FC236}">
                  <a16:creationId xmlns:a16="http://schemas.microsoft.com/office/drawing/2014/main" id="{12B7B8ED-7FD3-AB25-8FEF-4B76920FD42F}"/>
                </a:ext>
              </a:extLst>
            </p:cNvPr>
            <p:cNvPicPr>
              <a:picLocks noChangeAspect="1"/>
            </p:cNvPicPr>
            <p:nvPr>
              <p:custDataLst>
                <p:tags r:id="rId9"/>
              </p:custDataLst>
            </p:nvPr>
          </p:nvPicPr>
          <p:blipFill>
            <a:blip r:embed="rId34"/>
            <a:stretch>
              <a:fillRect/>
            </a:stretch>
          </p:blipFill>
          <p:spPr>
            <a:xfrm>
              <a:off x="6206297" y="3410535"/>
              <a:ext cx="329714" cy="138000"/>
            </a:xfrm>
            <a:prstGeom prst="rect">
              <a:avLst/>
            </a:prstGeom>
          </p:spPr>
        </p:pic>
      </p:grpSp>
    </p:spTree>
    <p:extLst>
      <p:ext uri="{BB962C8B-B14F-4D97-AF65-F5344CB8AC3E}">
        <p14:creationId xmlns:p14="http://schemas.microsoft.com/office/powerpoint/2010/main" val="356785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163339"/>
                <a:ext cx="4581525" cy="3386772"/>
              </a:xfrm>
            </p:spPr>
            <p:txBody>
              <a:bodyPr>
                <a:normAutofit/>
              </a:bodyPr>
              <a:lstStyle/>
              <a:p>
                <a:r>
                  <a:rPr lang="fr-FR" sz="1400"/>
                  <a:t>The flux is conserved, same flux through </a:t>
                </a:r>
                <a14:m>
                  <m:oMath xmlns:m="http://schemas.openxmlformats.org/officeDocument/2006/math">
                    <m:sSub>
                      <m:sSubPr>
                        <m:ctrlPr>
                          <a:rPr lang="fr-FR" sz="1400" i="1" smtClean="0">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Σ</m:t>
                        </m:r>
                      </m:e>
                      <m:sub>
                        <m:r>
                          <a:rPr lang="fr-CH" sz="1400" b="0" i="1" smtClean="0">
                            <a:latin typeface="Cambria Math" panose="02040503050406030204" pitchFamily="18" charset="0"/>
                          </a:rPr>
                          <m:t>𝑙𝑜𝑏𝑒</m:t>
                        </m:r>
                      </m:sub>
                    </m:sSub>
                  </m:oMath>
                </a14:m>
                <a:r>
                  <a:rPr lang="fr-FR" sz="1400"/>
                  <a:t> as through </a:t>
                </a:r>
                <a14:m>
                  <m:oMath xmlns:m="http://schemas.openxmlformats.org/officeDocument/2006/math">
                    <m:sSub>
                      <m:sSubPr>
                        <m:ctrlPr>
                          <a:rPr lang="fr-FR" sz="1400" i="1">
                            <a:latin typeface="Cambria Math" panose="02040503050406030204" pitchFamily="18" charset="0"/>
                          </a:rPr>
                        </m:ctrlPr>
                      </m:sSubPr>
                      <m:e>
                        <m:sSup>
                          <m:sSupPr>
                            <m:ctrlPr>
                              <a:rPr lang="fr-FR" sz="1400" i="1" smtClean="0">
                                <a:latin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𝒫</m:t>
                            </m:r>
                          </m:e>
                          <m:sup>
                            <m:r>
                              <a:rPr lang="fr-CH" sz="1400" b="0" i="1" smtClean="0">
                                <a:latin typeface="Cambria Math" panose="02040503050406030204" pitchFamily="18" charset="0"/>
                              </a:rPr>
                              <m:t>𝑘</m:t>
                            </m:r>
                          </m:sup>
                        </m:sSup>
                        <m:r>
                          <a:rPr lang="fr-CH" sz="1400" b="0" i="1" smtClean="0">
                            <a:latin typeface="Cambria Math" panose="02040503050406030204" pitchFamily="18" charset="0"/>
                            <a:ea typeface="Cambria Math" panose="02040503050406030204" pitchFamily="18" charset="0"/>
                          </a:rPr>
                          <m:t> (</m:t>
                        </m:r>
                        <m:r>
                          <m:rPr>
                            <m:sty m:val="p"/>
                          </m:rPr>
                          <a:rPr lang="el-GR" sz="1400" i="1">
                            <a:latin typeface="Cambria Math" panose="02040503050406030204" pitchFamily="18" charset="0"/>
                            <a:ea typeface="Cambria Math" panose="02040503050406030204" pitchFamily="18" charset="0"/>
                          </a:rPr>
                          <m:t>Σ</m:t>
                        </m:r>
                      </m:e>
                      <m:sub>
                        <m:r>
                          <a:rPr lang="fr-CH" sz="1400" i="1">
                            <a:latin typeface="Cambria Math" panose="02040503050406030204" pitchFamily="18" charset="0"/>
                          </a:rPr>
                          <m:t>𝑙𝑜𝑏𝑒</m:t>
                        </m:r>
                      </m:sub>
                    </m:sSub>
                    <m:r>
                      <a:rPr lang="fr-CH" sz="1400" b="0" i="1" smtClean="0">
                        <a:latin typeface="Cambria Math" panose="02040503050406030204" pitchFamily="18" charset="0"/>
                      </a:rPr>
                      <m:t>)</m:t>
                    </m:r>
                  </m:oMath>
                </a14:m>
                <a:r>
                  <a:rPr lang="fr-FR" sz="1400"/>
                  <a:t> for any </a:t>
                </a:r>
                <a14:m>
                  <m:oMath xmlns:m="http://schemas.openxmlformats.org/officeDocument/2006/math">
                    <m:r>
                      <a:rPr lang="fr-CH" sz="1400" b="0" i="1" smtClean="0">
                        <a:latin typeface="Cambria Math" panose="02040503050406030204" pitchFamily="18" charset="0"/>
                      </a:rPr>
                      <m:t>𝑘</m:t>
                    </m:r>
                  </m:oMath>
                </a14:m>
                <a:endParaRPr lang="fr-FR" sz="1400"/>
              </a:p>
              <a:p>
                <a:r>
                  <a:rPr lang="fr-FR" sz="1400"/>
                  <a:t>Taking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i="1">
                            <a:latin typeface="Cambria Math" panose="02040503050406030204" pitchFamily="18" charset="0"/>
                          </a:rPr>
                          <m:t>0</m:t>
                        </m:r>
                      </m:sub>
                    </m:sSub>
                  </m:oMath>
                </a14:m>
                <a:r>
                  <a:rPr lang="fr-FR" sz="1400"/>
                  <a:t> mapping it backward will make its length go to zero</a:t>
                </a:r>
              </a:p>
              <a:p>
                <a:r>
                  <a:rPr lang="fr-FR" sz="1400"/>
                  <a:t>Similarly taking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𝛾</m:t>
                        </m:r>
                      </m:e>
                      <m:sub>
                        <m:r>
                          <a:rPr lang="fr-CH" sz="1400" b="0" i="1" smtClean="0">
                            <a:latin typeface="Cambria Math" panose="02040503050406030204" pitchFamily="18" charset="0"/>
                            <a:ea typeface="Cambria Math" panose="02040503050406030204" pitchFamily="18" charset="0"/>
                          </a:rPr>
                          <m:t>2</m:t>
                        </m:r>
                      </m:sub>
                    </m:sSub>
                  </m:oMath>
                </a14:m>
                <a:r>
                  <a:rPr lang="fr-FR" sz="1400"/>
                  <a:t> mapping it forward will have a same effect</a:t>
                </a:r>
              </a:p>
              <a:p>
                <a:r>
                  <a:rPr lang="fr-FR" sz="1400"/>
                  <a:t>Therefore, as the integrals are bounded, they converges to zero</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163339"/>
                <a:ext cx="4581525" cy="3386772"/>
              </a:xfrm>
              <a:blipFill>
                <a:blip r:embed="rId10"/>
                <a:stretch>
                  <a:fillRect t="-901"/>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5923145" cy="1384136"/>
          </a:xfrm>
        </p:spPr>
        <p:txBody>
          <a:bodyPr>
            <a:normAutofit/>
          </a:bodyPr>
          <a:lstStyle/>
          <a:p>
            <a:r>
              <a:rPr lang="en-US"/>
              <a:t>Recursively applying the map reduces the remaining integrals to zero</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22</a:t>
            </a:fld>
            <a:endParaRPr lang="fr-FR"/>
          </a:p>
        </p:txBody>
      </p:sp>
      <p:pic>
        <p:nvPicPr>
          <p:cNvPr id="12" name="Picture 11" descr="A group of colored lines on a black background&#10;&#10;Description automatically generated">
            <a:extLst>
              <a:ext uri="{FF2B5EF4-FFF2-40B4-BE49-F238E27FC236}">
                <a16:creationId xmlns:a16="http://schemas.microsoft.com/office/drawing/2014/main" id="{E35AB075-BF85-912B-B763-111B34715486}"/>
              </a:ext>
            </a:extLst>
          </p:cNvPr>
          <p:cNvPicPr>
            <a:picLocks noChangeAspect="1"/>
          </p:cNvPicPr>
          <p:nvPr/>
        </p:nvPicPr>
        <p:blipFill>
          <a:blip r:embed="rId11"/>
          <a:stretch>
            <a:fillRect/>
          </a:stretch>
        </p:blipFill>
        <p:spPr>
          <a:xfrm>
            <a:off x="1130799" y="3339888"/>
            <a:ext cx="4355601" cy="1435611"/>
          </a:xfrm>
          <a:prstGeom prst="rect">
            <a:avLst/>
          </a:prstGeom>
        </p:spPr>
      </p:pic>
      <p:pic>
        <p:nvPicPr>
          <p:cNvPr id="14" name="Picture 13" descr="\documentclass{article}&#10;\usepackage{amsmath}&#10;\usepackage{amssymb}&#10;\pagestyle{empty}&#10;\begin{document}&#10;&#10;Forward&#10;&#10;\end{document}" title="IguanaTex Picture Display">
            <a:extLst>
              <a:ext uri="{FF2B5EF4-FFF2-40B4-BE49-F238E27FC236}">
                <a16:creationId xmlns:a16="http://schemas.microsoft.com/office/drawing/2014/main" id="{7306A66C-ABFD-C6E6-ACBD-C5B7AC1A010D}"/>
              </a:ext>
            </a:extLst>
          </p:cNvPr>
          <p:cNvPicPr>
            <a:picLocks noChangeAspect="1"/>
          </p:cNvPicPr>
          <p:nvPr>
            <p:custDataLst>
              <p:tags r:id="rId1"/>
            </p:custDataLst>
          </p:nvPr>
        </p:nvPicPr>
        <p:blipFill>
          <a:blip r:embed="rId12"/>
          <a:stretch>
            <a:fillRect/>
          </a:stretch>
        </p:blipFill>
        <p:spPr>
          <a:xfrm>
            <a:off x="1695940" y="4514201"/>
            <a:ext cx="767216" cy="152401"/>
          </a:xfrm>
          <a:prstGeom prst="rect">
            <a:avLst/>
          </a:prstGeom>
        </p:spPr>
      </p:pic>
      <p:pic>
        <p:nvPicPr>
          <p:cNvPr id="17" name="Picture 16" descr="\documentclass{article}&#10;\usepackage{amsmath}&#10;\usepackage{amssymb}&#10;\pagestyle{empty}&#10;\begin{document}&#10;&#10;Backward&#10;&#10;\end{document}" title="IguanaTex Picture Display">
            <a:extLst>
              <a:ext uri="{FF2B5EF4-FFF2-40B4-BE49-F238E27FC236}">
                <a16:creationId xmlns:a16="http://schemas.microsoft.com/office/drawing/2014/main" id="{579FA0BB-86DF-B8E1-2965-2227116B56B6}"/>
              </a:ext>
            </a:extLst>
          </p:cNvPr>
          <p:cNvPicPr>
            <a:picLocks noChangeAspect="1"/>
          </p:cNvPicPr>
          <p:nvPr>
            <p:custDataLst>
              <p:tags r:id="rId2"/>
            </p:custDataLst>
          </p:nvPr>
        </p:nvPicPr>
        <p:blipFill>
          <a:blip r:embed="rId13"/>
          <a:stretch>
            <a:fillRect/>
          </a:stretch>
        </p:blipFill>
        <p:spPr>
          <a:xfrm>
            <a:off x="3916983" y="4514201"/>
            <a:ext cx="868537" cy="144345"/>
          </a:xfrm>
          <a:prstGeom prst="rect">
            <a:avLst/>
          </a:prstGeom>
        </p:spPr>
      </p:pic>
      <p:pic>
        <p:nvPicPr>
          <p:cNvPr id="18" name="Picture 17" descr="\documentclass{article}&#10;\usepackage{amsmath}&#10;\usepackage{amssymb}&#10;\pagestyle{empty}&#10;\begin{document}&#10;&#10;\begin{align*}&#10;   W^s&#10;\end{align*}&#10;&#10;\end{document}" title="IguanaTex Picture Display">
            <a:extLst>
              <a:ext uri="{FF2B5EF4-FFF2-40B4-BE49-F238E27FC236}">
                <a16:creationId xmlns:a16="http://schemas.microsoft.com/office/drawing/2014/main" id="{A84C442A-F5DA-CD3F-1CAD-4A4EFBFB06A5}"/>
              </a:ext>
            </a:extLst>
          </p:cNvPr>
          <p:cNvPicPr>
            <a:picLocks noChangeAspect="1"/>
          </p:cNvPicPr>
          <p:nvPr>
            <p:custDataLst>
              <p:tags r:id="rId3"/>
            </p:custDataLst>
          </p:nvPr>
        </p:nvPicPr>
        <p:blipFill>
          <a:blip r:embed="rId14"/>
          <a:stretch>
            <a:fillRect/>
          </a:stretch>
        </p:blipFill>
        <p:spPr>
          <a:xfrm>
            <a:off x="5365865" y="3273754"/>
            <a:ext cx="241069" cy="132267"/>
          </a:xfrm>
          <a:prstGeom prst="rect">
            <a:avLst/>
          </a:prstGeom>
        </p:spPr>
      </p:pic>
      <p:pic>
        <p:nvPicPr>
          <p:cNvPr id="19" name="Picture 18" descr="\documentclass{article}&#10;\usepackage{amsmath}&#10;\usepackage{amssymb}&#10;\pagestyle{empty}&#10;\begin{document}&#10;&#10;\begin{align*}&#10;   W^u&#10;\end{align*}&#10;&#10;\end{document}" title="IguanaTex Picture Display">
            <a:extLst>
              <a:ext uri="{FF2B5EF4-FFF2-40B4-BE49-F238E27FC236}">
                <a16:creationId xmlns:a16="http://schemas.microsoft.com/office/drawing/2014/main" id="{9B6BC559-6DEA-D1F7-1926-3C6B9911CF8D}"/>
              </a:ext>
            </a:extLst>
          </p:cNvPr>
          <p:cNvPicPr>
            <a:picLocks noChangeAspect="1"/>
          </p:cNvPicPr>
          <p:nvPr>
            <p:custDataLst>
              <p:tags r:id="rId4"/>
            </p:custDataLst>
          </p:nvPr>
        </p:nvPicPr>
        <p:blipFill>
          <a:blip r:embed="rId15"/>
          <a:stretch>
            <a:fillRect/>
          </a:stretch>
        </p:blipFill>
        <p:spPr>
          <a:xfrm>
            <a:off x="1375711" y="3273754"/>
            <a:ext cx="260269" cy="132267"/>
          </a:xfrm>
          <a:prstGeom prst="rect">
            <a:avLst/>
          </a:prstGeom>
        </p:spPr>
      </p:pic>
      <p:pic>
        <p:nvPicPr>
          <p:cNvPr id="20" name="Picture 19" descr="\documentclass{article}&#10;\usepackage{amsmath}&#10;\usepackage{amssymb}&#10;\pagestyle{empty}&#10;\begin{document}&#10;&#10;\begin{align*}&#10;   \gamma_0&#10;\end{align*}&#10;&#10;\end{document}" title="IguanaTex Picture Display">
            <a:extLst>
              <a:ext uri="{FF2B5EF4-FFF2-40B4-BE49-F238E27FC236}">
                <a16:creationId xmlns:a16="http://schemas.microsoft.com/office/drawing/2014/main" id="{003B973D-CAF1-0C2E-0BCA-24AFA49D6F1D}"/>
              </a:ext>
            </a:extLst>
          </p:cNvPr>
          <p:cNvPicPr>
            <a:picLocks noChangeAspect="1"/>
          </p:cNvPicPr>
          <p:nvPr>
            <p:custDataLst>
              <p:tags r:id="rId5"/>
            </p:custDataLst>
          </p:nvPr>
        </p:nvPicPr>
        <p:blipFill>
          <a:blip r:embed="rId16"/>
          <a:stretch>
            <a:fillRect/>
          </a:stretch>
        </p:blipFill>
        <p:spPr>
          <a:xfrm>
            <a:off x="2463156" y="3752644"/>
            <a:ext cx="153601" cy="116267"/>
          </a:xfrm>
          <a:prstGeom prst="rect">
            <a:avLst/>
          </a:prstGeom>
        </p:spPr>
      </p:pic>
      <p:pic>
        <p:nvPicPr>
          <p:cNvPr id="22" name="Picture 21" descr="\documentclass{article}&#10;\usepackage{amsmath}&#10;\usepackage{amssymb}&#10;\pagestyle{empty}&#10;\begin{document}&#10;&#10;\begin{align*}&#10;   \gamma_2&#10;\end{align*}&#10;&#10;\end{document}" title="IguanaTex Picture Display">
            <a:extLst>
              <a:ext uri="{FF2B5EF4-FFF2-40B4-BE49-F238E27FC236}">
                <a16:creationId xmlns:a16="http://schemas.microsoft.com/office/drawing/2014/main" id="{5DCC5D71-C7F6-0A21-60F7-9E623220281E}"/>
              </a:ext>
            </a:extLst>
          </p:cNvPr>
          <p:cNvPicPr>
            <a:picLocks noChangeAspect="1"/>
          </p:cNvPicPr>
          <p:nvPr>
            <p:custDataLst>
              <p:tags r:id="rId6"/>
            </p:custDataLst>
          </p:nvPr>
        </p:nvPicPr>
        <p:blipFill>
          <a:blip r:embed="rId17"/>
          <a:stretch>
            <a:fillRect/>
          </a:stretch>
        </p:blipFill>
        <p:spPr>
          <a:xfrm>
            <a:off x="1559712" y="4120392"/>
            <a:ext cx="152535" cy="116267"/>
          </a:xfrm>
          <a:prstGeom prst="rect">
            <a:avLst/>
          </a:prstGeom>
        </p:spPr>
      </p:pic>
      <p:pic>
        <p:nvPicPr>
          <p:cNvPr id="25" name="Picture 24" descr="A diagram of a graph&#10;&#10;Description automatically generated">
            <a:extLst>
              <a:ext uri="{FF2B5EF4-FFF2-40B4-BE49-F238E27FC236}">
                <a16:creationId xmlns:a16="http://schemas.microsoft.com/office/drawing/2014/main" id="{E89243B6-B3C5-3B73-8014-6AB9CD2829F6}"/>
              </a:ext>
            </a:extLst>
          </p:cNvPr>
          <p:cNvPicPr>
            <a:picLocks noChangeAspect="1"/>
          </p:cNvPicPr>
          <p:nvPr/>
        </p:nvPicPr>
        <p:blipFill>
          <a:blip r:embed="rId18"/>
          <a:stretch>
            <a:fillRect/>
          </a:stretch>
        </p:blipFill>
        <p:spPr>
          <a:xfrm>
            <a:off x="5915562" y="1108403"/>
            <a:ext cx="2660909" cy="3986792"/>
          </a:xfrm>
          <a:prstGeom prst="rect">
            <a:avLst/>
          </a:prstGeom>
        </p:spPr>
      </p:pic>
      <p:pic>
        <p:nvPicPr>
          <p:cNvPr id="27" name="Picture 26" descr="A graph of a graph showing a line of a line&#10;&#10;Description automatically generated with medium confidence">
            <a:extLst>
              <a:ext uri="{FF2B5EF4-FFF2-40B4-BE49-F238E27FC236}">
                <a16:creationId xmlns:a16="http://schemas.microsoft.com/office/drawing/2014/main" id="{D894DE88-59CF-2385-59C4-E9F9502D5AA2}"/>
              </a:ext>
            </a:extLst>
          </p:cNvPr>
          <p:cNvPicPr>
            <a:picLocks noChangeAspect="1"/>
          </p:cNvPicPr>
          <p:nvPr/>
        </p:nvPicPr>
        <p:blipFill>
          <a:blip r:embed="rId19"/>
          <a:stretch>
            <a:fillRect/>
          </a:stretch>
        </p:blipFill>
        <p:spPr>
          <a:xfrm>
            <a:off x="5915562" y="1108403"/>
            <a:ext cx="2660909" cy="3986792"/>
          </a:xfrm>
          <a:prstGeom prst="rect">
            <a:avLst/>
          </a:prstGeom>
        </p:spPr>
      </p:pic>
      <p:pic>
        <p:nvPicPr>
          <p:cNvPr id="29" name="Picture 28" descr="A graph of a graph of a graph&#10;&#10;Description automatically generated with medium confidence">
            <a:extLst>
              <a:ext uri="{FF2B5EF4-FFF2-40B4-BE49-F238E27FC236}">
                <a16:creationId xmlns:a16="http://schemas.microsoft.com/office/drawing/2014/main" id="{540AFE30-90A9-2CB3-7362-C8177C467409}"/>
              </a:ext>
            </a:extLst>
          </p:cNvPr>
          <p:cNvPicPr>
            <a:picLocks noChangeAspect="1"/>
          </p:cNvPicPr>
          <p:nvPr/>
        </p:nvPicPr>
        <p:blipFill>
          <a:blip r:embed="rId20"/>
          <a:stretch>
            <a:fillRect/>
          </a:stretch>
        </p:blipFill>
        <p:spPr>
          <a:xfrm>
            <a:off x="5965854" y="1108403"/>
            <a:ext cx="2560325" cy="3986792"/>
          </a:xfrm>
          <a:prstGeom prst="rect">
            <a:avLst/>
          </a:prstGeom>
        </p:spPr>
      </p:pic>
      <p:pic>
        <p:nvPicPr>
          <p:cNvPr id="31" name="Picture 30" descr="A graph of a graph of a graph&#10;&#10;Description automatically generated with medium confidence">
            <a:extLst>
              <a:ext uri="{FF2B5EF4-FFF2-40B4-BE49-F238E27FC236}">
                <a16:creationId xmlns:a16="http://schemas.microsoft.com/office/drawing/2014/main" id="{0C3A2388-0630-B619-398C-AFF5DBA87CBF}"/>
              </a:ext>
            </a:extLst>
          </p:cNvPr>
          <p:cNvPicPr>
            <a:picLocks noChangeAspect="1"/>
          </p:cNvPicPr>
          <p:nvPr/>
        </p:nvPicPr>
        <p:blipFill>
          <a:blip r:embed="rId21"/>
          <a:stretch>
            <a:fillRect/>
          </a:stretch>
        </p:blipFill>
        <p:spPr>
          <a:xfrm>
            <a:off x="5965854" y="1108403"/>
            <a:ext cx="2560325" cy="3986792"/>
          </a:xfrm>
          <a:prstGeom prst="rect">
            <a:avLst/>
          </a:prstGeom>
        </p:spPr>
      </p:pic>
      <p:pic>
        <p:nvPicPr>
          <p:cNvPr id="33" name="Picture 32" descr="A graph of a graph of a graph&#10;&#10;Description automatically generated with medium confidence">
            <a:extLst>
              <a:ext uri="{FF2B5EF4-FFF2-40B4-BE49-F238E27FC236}">
                <a16:creationId xmlns:a16="http://schemas.microsoft.com/office/drawing/2014/main" id="{43877F0E-B2A7-098E-7D6B-1386FF807FD2}"/>
              </a:ext>
            </a:extLst>
          </p:cNvPr>
          <p:cNvPicPr>
            <a:picLocks noChangeAspect="1"/>
          </p:cNvPicPr>
          <p:nvPr/>
        </p:nvPicPr>
        <p:blipFill>
          <a:blip r:embed="rId22"/>
          <a:stretch>
            <a:fillRect/>
          </a:stretch>
        </p:blipFill>
        <p:spPr>
          <a:xfrm>
            <a:off x="5883558" y="1108403"/>
            <a:ext cx="2724917" cy="3986792"/>
          </a:xfrm>
          <a:prstGeom prst="rect">
            <a:avLst/>
          </a:prstGeom>
        </p:spPr>
      </p:pic>
      <p:pic>
        <p:nvPicPr>
          <p:cNvPr id="35" name="Picture 34" descr="A diagram of a graph&#10;&#10;Description automatically generated">
            <a:extLst>
              <a:ext uri="{FF2B5EF4-FFF2-40B4-BE49-F238E27FC236}">
                <a16:creationId xmlns:a16="http://schemas.microsoft.com/office/drawing/2014/main" id="{1E8BE031-4E6D-C7E5-BA0B-E0DBD5B0C207}"/>
              </a:ext>
            </a:extLst>
          </p:cNvPr>
          <p:cNvPicPr>
            <a:picLocks noChangeAspect="1"/>
          </p:cNvPicPr>
          <p:nvPr/>
        </p:nvPicPr>
        <p:blipFill>
          <a:blip r:embed="rId23"/>
          <a:stretch>
            <a:fillRect/>
          </a:stretch>
        </p:blipFill>
        <p:spPr>
          <a:xfrm>
            <a:off x="5915562" y="1108403"/>
            <a:ext cx="2660909" cy="3986792"/>
          </a:xfrm>
          <a:prstGeom prst="rect">
            <a:avLst/>
          </a:prstGeom>
        </p:spPr>
      </p:pic>
    </p:spTree>
    <p:extLst>
      <p:ext uri="{BB962C8B-B14F-4D97-AF65-F5344CB8AC3E}">
        <p14:creationId xmlns:p14="http://schemas.microsoft.com/office/powerpoint/2010/main" val="9997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292481" cy="1072753"/>
          </a:xfrm>
        </p:spPr>
        <p:txBody>
          <a:bodyPr>
            <a:normAutofit/>
          </a:bodyPr>
          <a:lstStyle/>
          <a:p>
            <a:r>
              <a:rPr lang="fr-FR"/>
              <a:t>The calculation of the turnstile flux converges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23</a:t>
            </a:fld>
            <a:endParaRPr lang="fr-FR"/>
          </a:p>
        </p:txBody>
      </p:sp>
      <p:pic>
        <p:nvPicPr>
          <p:cNvPr id="50" name="Picture 49" descr="A drawing of a balloon&#10;&#10;Description automatically generated">
            <a:extLst>
              <a:ext uri="{FF2B5EF4-FFF2-40B4-BE49-F238E27FC236}">
                <a16:creationId xmlns:a16="http://schemas.microsoft.com/office/drawing/2014/main" id="{9DB1B90C-006F-CCED-F5C6-D3A084901CCC}"/>
              </a:ext>
            </a:extLst>
          </p:cNvPr>
          <p:cNvPicPr preferRelativeResize="0">
            <a:picLocks/>
          </p:cNvPicPr>
          <p:nvPr/>
        </p:nvPicPr>
        <p:blipFill>
          <a:blip r:embed="rId2"/>
          <a:stretch>
            <a:fillRect/>
          </a:stretch>
        </p:blipFill>
        <p:spPr>
          <a:xfrm>
            <a:off x="1246645" y="1252305"/>
            <a:ext cx="2700000" cy="3600000"/>
          </a:xfrm>
          <a:prstGeom prst="rect">
            <a:avLst/>
          </a:prstGeom>
        </p:spPr>
      </p:pic>
      <p:pic>
        <p:nvPicPr>
          <p:cNvPr id="54" name="Picture 53" descr="A drawing of a balloon&#10;&#10;Description automatically generated">
            <a:extLst>
              <a:ext uri="{FF2B5EF4-FFF2-40B4-BE49-F238E27FC236}">
                <a16:creationId xmlns:a16="http://schemas.microsoft.com/office/drawing/2014/main" id="{B9DD8B0E-2DDF-9631-03AC-31A7244623AE}"/>
              </a:ext>
            </a:extLst>
          </p:cNvPr>
          <p:cNvPicPr preferRelativeResize="0">
            <a:picLocks/>
          </p:cNvPicPr>
          <p:nvPr/>
        </p:nvPicPr>
        <p:blipFill>
          <a:blip r:embed="rId3"/>
          <a:stretch>
            <a:fillRect/>
          </a:stretch>
        </p:blipFill>
        <p:spPr>
          <a:xfrm>
            <a:off x="1246645" y="1252305"/>
            <a:ext cx="2700000" cy="3600000"/>
          </a:xfrm>
          <a:prstGeom prst="rect">
            <a:avLst/>
          </a:prstGeom>
        </p:spPr>
      </p:pic>
      <p:pic>
        <p:nvPicPr>
          <p:cNvPr id="58" name="Picture 57" descr="A graph of a concentric shape&#10;&#10;Description automatically generated with medium confidence">
            <a:extLst>
              <a:ext uri="{FF2B5EF4-FFF2-40B4-BE49-F238E27FC236}">
                <a16:creationId xmlns:a16="http://schemas.microsoft.com/office/drawing/2014/main" id="{AADF1540-9B3E-6D38-AE77-176876692AEE}"/>
              </a:ext>
            </a:extLst>
          </p:cNvPr>
          <p:cNvPicPr preferRelativeResize="0">
            <a:picLocks/>
          </p:cNvPicPr>
          <p:nvPr/>
        </p:nvPicPr>
        <p:blipFill>
          <a:blip r:embed="rId4"/>
          <a:stretch>
            <a:fillRect/>
          </a:stretch>
        </p:blipFill>
        <p:spPr>
          <a:xfrm>
            <a:off x="1246645" y="1252305"/>
            <a:ext cx="2700000" cy="3600000"/>
          </a:xfrm>
          <a:prstGeom prst="rect">
            <a:avLst/>
          </a:prstGeom>
        </p:spPr>
      </p:pic>
      <p:pic>
        <p:nvPicPr>
          <p:cNvPr id="62" name="Picture 61" descr="A graph of a balloon&#10;&#10;Description automatically generated">
            <a:extLst>
              <a:ext uri="{FF2B5EF4-FFF2-40B4-BE49-F238E27FC236}">
                <a16:creationId xmlns:a16="http://schemas.microsoft.com/office/drawing/2014/main" id="{8E1B62AB-9CC7-ED0B-D4CA-450AED2C01BE}"/>
              </a:ext>
            </a:extLst>
          </p:cNvPr>
          <p:cNvPicPr preferRelativeResize="0">
            <a:picLocks/>
          </p:cNvPicPr>
          <p:nvPr/>
        </p:nvPicPr>
        <p:blipFill>
          <a:blip r:embed="rId5"/>
          <a:stretch>
            <a:fillRect/>
          </a:stretch>
        </p:blipFill>
        <p:spPr>
          <a:xfrm>
            <a:off x="1246645" y="1252305"/>
            <a:ext cx="2700000" cy="3600000"/>
          </a:xfrm>
          <a:prstGeom prst="rect">
            <a:avLst/>
          </a:prstGeom>
        </p:spPr>
      </p:pic>
      <p:pic>
        <p:nvPicPr>
          <p:cNvPr id="66" name="Picture 65" descr="A graph of a diagram&#10;&#10;Description automatically generated with medium confidence">
            <a:extLst>
              <a:ext uri="{FF2B5EF4-FFF2-40B4-BE49-F238E27FC236}">
                <a16:creationId xmlns:a16="http://schemas.microsoft.com/office/drawing/2014/main" id="{C092DD46-401A-8FC3-14DA-20CC23640B7D}"/>
              </a:ext>
            </a:extLst>
          </p:cNvPr>
          <p:cNvPicPr preferRelativeResize="0">
            <a:picLocks/>
          </p:cNvPicPr>
          <p:nvPr/>
        </p:nvPicPr>
        <p:blipFill>
          <a:blip r:embed="rId6"/>
          <a:stretch>
            <a:fillRect/>
          </a:stretch>
        </p:blipFill>
        <p:spPr>
          <a:xfrm>
            <a:off x="1246645" y="1252305"/>
            <a:ext cx="2700000" cy="3600000"/>
          </a:xfrm>
          <a:prstGeom prst="rect">
            <a:avLst/>
          </a:prstGeom>
        </p:spPr>
      </p:pic>
      <p:pic>
        <p:nvPicPr>
          <p:cNvPr id="70" name="Picture 69" descr="A graph of a diagram&#10;&#10;Description automatically generated with medium confidence">
            <a:extLst>
              <a:ext uri="{FF2B5EF4-FFF2-40B4-BE49-F238E27FC236}">
                <a16:creationId xmlns:a16="http://schemas.microsoft.com/office/drawing/2014/main" id="{24BD70BE-1952-1324-13C5-BBE16E6022E9}"/>
              </a:ext>
            </a:extLst>
          </p:cNvPr>
          <p:cNvPicPr preferRelativeResize="0">
            <a:picLocks/>
          </p:cNvPicPr>
          <p:nvPr/>
        </p:nvPicPr>
        <p:blipFill>
          <a:blip r:embed="rId7"/>
          <a:stretch>
            <a:fillRect/>
          </a:stretch>
        </p:blipFill>
        <p:spPr>
          <a:xfrm>
            <a:off x="1246645" y="1252305"/>
            <a:ext cx="2700000" cy="3600000"/>
          </a:xfrm>
          <a:prstGeom prst="rect">
            <a:avLst/>
          </a:prstGeom>
        </p:spPr>
      </p:pic>
      <p:pic>
        <p:nvPicPr>
          <p:cNvPr id="60" name="Picture 59" descr="A graph with a dotted line&#10;&#10;Description automatically generated">
            <a:extLst>
              <a:ext uri="{FF2B5EF4-FFF2-40B4-BE49-F238E27FC236}">
                <a16:creationId xmlns:a16="http://schemas.microsoft.com/office/drawing/2014/main" id="{E059D4D8-F38B-5347-E4C6-3B1BAFA2ADDB}"/>
              </a:ext>
            </a:extLst>
          </p:cNvPr>
          <p:cNvPicPr>
            <a:picLocks noChangeAspect="1"/>
          </p:cNvPicPr>
          <p:nvPr/>
        </p:nvPicPr>
        <p:blipFill>
          <a:blip r:embed="rId8"/>
          <a:stretch>
            <a:fillRect/>
          </a:stretch>
        </p:blipFill>
        <p:spPr>
          <a:xfrm>
            <a:off x="4306703" y="1400628"/>
            <a:ext cx="4178836" cy="3168648"/>
          </a:xfrm>
          <a:prstGeom prst="rect">
            <a:avLst/>
          </a:prstGeom>
        </p:spPr>
      </p:pic>
      <p:pic>
        <p:nvPicPr>
          <p:cNvPr id="63" name="Picture 62" descr="A graph with blue dots&#10;&#10;Description automatically generated">
            <a:extLst>
              <a:ext uri="{FF2B5EF4-FFF2-40B4-BE49-F238E27FC236}">
                <a16:creationId xmlns:a16="http://schemas.microsoft.com/office/drawing/2014/main" id="{59895256-3794-5082-DDD6-09EF4BFA467C}"/>
              </a:ext>
            </a:extLst>
          </p:cNvPr>
          <p:cNvPicPr>
            <a:picLocks noChangeAspect="1"/>
          </p:cNvPicPr>
          <p:nvPr/>
        </p:nvPicPr>
        <p:blipFill>
          <a:blip r:embed="rId9"/>
          <a:stretch>
            <a:fillRect/>
          </a:stretch>
        </p:blipFill>
        <p:spPr>
          <a:xfrm>
            <a:off x="4306703" y="1400628"/>
            <a:ext cx="4178836" cy="3168648"/>
          </a:xfrm>
          <a:prstGeom prst="rect">
            <a:avLst/>
          </a:prstGeom>
        </p:spPr>
      </p:pic>
      <p:pic>
        <p:nvPicPr>
          <p:cNvPr id="65" name="Picture 64" descr="A graph with blue dots&#10;&#10;Description automatically generated">
            <a:extLst>
              <a:ext uri="{FF2B5EF4-FFF2-40B4-BE49-F238E27FC236}">
                <a16:creationId xmlns:a16="http://schemas.microsoft.com/office/drawing/2014/main" id="{EDC6190D-5A25-CE6B-F806-3207BE455043}"/>
              </a:ext>
            </a:extLst>
          </p:cNvPr>
          <p:cNvPicPr>
            <a:picLocks noChangeAspect="1"/>
          </p:cNvPicPr>
          <p:nvPr/>
        </p:nvPicPr>
        <p:blipFill>
          <a:blip r:embed="rId10"/>
          <a:stretch>
            <a:fillRect/>
          </a:stretch>
        </p:blipFill>
        <p:spPr>
          <a:xfrm>
            <a:off x="4306703" y="1400628"/>
            <a:ext cx="4178836" cy="3168648"/>
          </a:xfrm>
          <a:prstGeom prst="rect">
            <a:avLst/>
          </a:prstGeom>
        </p:spPr>
      </p:pic>
      <p:pic>
        <p:nvPicPr>
          <p:cNvPr id="68" name="Picture 67" descr="A graph with blue dots&#10;&#10;Description automatically generated">
            <a:extLst>
              <a:ext uri="{FF2B5EF4-FFF2-40B4-BE49-F238E27FC236}">
                <a16:creationId xmlns:a16="http://schemas.microsoft.com/office/drawing/2014/main" id="{635B7A24-B1F4-6D9B-03E6-5694C481E26B}"/>
              </a:ext>
            </a:extLst>
          </p:cNvPr>
          <p:cNvPicPr>
            <a:picLocks noChangeAspect="1"/>
          </p:cNvPicPr>
          <p:nvPr/>
        </p:nvPicPr>
        <p:blipFill>
          <a:blip r:embed="rId11"/>
          <a:stretch>
            <a:fillRect/>
          </a:stretch>
        </p:blipFill>
        <p:spPr>
          <a:xfrm>
            <a:off x="4306703" y="1400628"/>
            <a:ext cx="4178836" cy="3168648"/>
          </a:xfrm>
          <a:prstGeom prst="rect">
            <a:avLst/>
          </a:prstGeom>
        </p:spPr>
      </p:pic>
      <p:pic>
        <p:nvPicPr>
          <p:cNvPr id="71" name="Picture 70" descr="A graph with blue dots&#10;&#10;Description automatically generated">
            <a:extLst>
              <a:ext uri="{FF2B5EF4-FFF2-40B4-BE49-F238E27FC236}">
                <a16:creationId xmlns:a16="http://schemas.microsoft.com/office/drawing/2014/main" id="{E4B3FF5A-9183-FAF8-DBF2-8900B891AEEF}"/>
              </a:ext>
            </a:extLst>
          </p:cNvPr>
          <p:cNvPicPr>
            <a:picLocks noChangeAspect="1"/>
          </p:cNvPicPr>
          <p:nvPr/>
        </p:nvPicPr>
        <p:blipFill>
          <a:blip r:embed="rId12"/>
          <a:stretch>
            <a:fillRect/>
          </a:stretch>
        </p:blipFill>
        <p:spPr>
          <a:xfrm>
            <a:off x="4306703" y="1400628"/>
            <a:ext cx="4178836" cy="3168648"/>
          </a:xfrm>
          <a:prstGeom prst="rect">
            <a:avLst/>
          </a:prstGeom>
        </p:spPr>
      </p:pic>
      <p:pic>
        <p:nvPicPr>
          <p:cNvPr id="73" name="Picture 72" descr="A graph with blue dots&#10;&#10;Description automatically generated">
            <a:extLst>
              <a:ext uri="{FF2B5EF4-FFF2-40B4-BE49-F238E27FC236}">
                <a16:creationId xmlns:a16="http://schemas.microsoft.com/office/drawing/2014/main" id="{5E068A18-FCBA-2344-330C-EF157A82EB21}"/>
              </a:ext>
            </a:extLst>
          </p:cNvPr>
          <p:cNvPicPr>
            <a:picLocks noChangeAspect="1"/>
          </p:cNvPicPr>
          <p:nvPr/>
        </p:nvPicPr>
        <p:blipFill>
          <a:blip r:embed="rId13"/>
          <a:stretch>
            <a:fillRect/>
          </a:stretch>
        </p:blipFill>
        <p:spPr>
          <a:xfrm>
            <a:off x="4306703" y="1400628"/>
            <a:ext cx="4178836" cy="3168648"/>
          </a:xfrm>
          <a:prstGeom prst="rect">
            <a:avLst/>
          </a:prstGeom>
        </p:spPr>
      </p:pic>
      <p:pic>
        <p:nvPicPr>
          <p:cNvPr id="75" name="Picture 74" descr="A graph with blue dots&#10;&#10;Description automatically generated">
            <a:extLst>
              <a:ext uri="{FF2B5EF4-FFF2-40B4-BE49-F238E27FC236}">
                <a16:creationId xmlns:a16="http://schemas.microsoft.com/office/drawing/2014/main" id="{2CC08EE1-9C79-6411-0A53-E01F5E50AE47}"/>
              </a:ext>
            </a:extLst>
          </p:cNvPr>
          <p:cNvPicPr>
            <a:picLocks noChangeAspect="1"/>
          </p:cNvPicPr>
          <p:nvPr/>
        </p:nvPicPr>
        <p:blipFill>
          <a:blip r:embed="rId14"/>
          <a:stretch>
            <a:fillRect/>
          </a:stretch>
        </p:blipFill>
        <p:spPr>
          <a:xfrm>
            <a:off x="4306703" y="1400628"/>
            <a:ext cx="4178836" cy="3168648"/>
          </a:xfrm>
          <a:prstGeom prst="rect">
            <a:avLst/>
          </a:prstGeom>
        </p:spPr>
      </p:pic>
      <p:pic>
        <p:nvPicPr>
          <p:cNvPr id="77" name="Picture 76" descr="A graph with blue dots&#10;&#10;Description automatically generated">
            <a:extLst>
              <a:ext uri="{FF2B5EF4-FFF2-40B4-BE49-F238E27FC236}">
                <a16:creationId xmlns:a16="http://schemas.microsoft.com/office/drawing/2014/main" id="{0EE32293-B6D6-5863-D20A-52D2170C7169}"/>
              </a:ext>
            </a:extLst>
          </p:cNvPr>
          <p:cNvPicPr>
            <a:picLocks noChangeAspect="1"/>
          </p:cNvPicPr>
          <p:nvPr/>
        </p:nvPicPr>
        <p:blipFill>
          <a:blip r:embed="rId15"/>
          <a:stretch>
            <a:fillRect/>
          </a:stretch>
        </p:blipFill>
        <p:spPr>
          <a:xfrm>
            <a:off x="4306703" y="1400628"/>
            <a:ext cx="4178836" cy="3168648"/>
          </a:xfrm>
          <a:prstGeom prst="rect">
            <a:avLst/>
          </a:prstGeom>
        </p:spPr>
      </p:pic>
      <p:pic>
        <p:nvPicPr>
          <p:cNvPr id="79" name="Picture 78" descr="A graph with blue dots&#10;&#10;Description automatically generated">
            <a:extLst>
              <a:ext uri="{FF2B5EF4-FFF2-40B4-BE49-F238E27FC236}">
                <a16:creationId xmlns:a16="http://schemas.microsoft.com/office/drawing/2014/main" id="{8EBB4463-134C-E36A-3963-025358C9C285}"/>
              </a:ext>
            </a:extLst>
          </p:cNvPr>
          <p:cNvPicPr>
            <a:picLocks noChangeAspect="1"/>
          </p:cNvPicPr>
          <p:nvPr/>
        </p:nvPicPr>
        <p:blipFill>
          <a:blip r:embed="rId16"/>
          <a:stretch>
            <a:fillRect/>
          </a:stretch>
        </p:blipFill>
        <p:spPr>
          <a:xfrm>
            <a:off x="4306703" y="1400628"/>
            <a:ext cx="4178836" cy="3168648"/>
          </a:xfrm>
          <a:prstGeom prst="rect">
            <a:avLst/>
          </a:prstGeom>
        </p:spPr>
      </p:pic>
      <p:pic>
        <p:nvPicPr>
          <p:cNvPr id="81" name="Picture 80" descr="A graph with blue dots&#10;&#10;Description automatically generated">
            <a:extLst>
              <a:ext uri="{FF2B5EF4-FFF2-40B4-BE49-F238E27FC236}">
                <a16:creationId xmlns:a16="http://schemas.microsoft.com/office/drawing/2014/main" id="{FF2A937A-8DBE-8DCB-3FD2-12D7BFE8D994}"/>
              </a:ext>
            </a:extLst>
          </p:cNvPr>
          <p:cNvPicPr>
            <a:picLocks noChangeAspect="1"/>
          </p:cNvPicPr>
          <p:nvPr/>
        </p:nvPicPr>
        <p:blipFill>
          <a:blip r:embed="rId17"/>
          <a:stretch>
            <a:fillRect/>
          </a:stretch>
        </p:blipFill>
        <p:spPr>
          <a:xfrm>
            <a:off x="4288415" y="1400628"/>
            <a:ext cx="4207907" cy="3168648"/>
          </a:xfrm>
          <a:prstGeom prst="rect">
            <a:avLst/>
          </a:prstGeom>
        </p:spPr>
      </p:pic>
    </p:spTree>
    <p:extLst>
      <p:ext uri="{BB962C8B-B14F-4D97-AF65-F5344CB8AC3E}">
        <p14:creationId xmlns:p14="http://schemas.microsoft.com/office/powerpoint/2010/main" val="269517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888151" y="1089488"/>
                <a:ext cx="4606638" cy="4162020"/>
              </a:xfrm>
            </p:spPr>
            <p:txBody>
              <a:bodyPr>
                <a:normAutofit/>
              </a:bodyPr>
              <a:lstStyle/>
              <a:p>
                <a:endParaRPr lang="fr-FR" sz="1400"/>
              </a:p>
              <a:p>
                <a:r>
                  <a:rPr lang="fr-FR" sz="1400"/>
                  <a:t>The calculated flux</a:t>
                </a:r>
                <a:r>
                  <a:rPr lang="en-CH" sz="1400"/>
                  <a:t> is</a:t>
                </a:r>
                <a:r>
                  <a:rPr lang="fr-FR" sz="1400"/>
                  <a:t> </a:t>
                </a:r>
                <a14:m>
                  <m:oMath xmlns:m="http://schemas.openxmlformats.org/officeDocument/2006/math">
                    <m:sSub>
                      <m:sSubPr>
                        <m:ctrlPr>
                          <a:rPr lang="fr-FR" sz="1400" i="1" smtClean="0">
                            <a:latin typeface="Cambria Math" panose="02040503050406030204" pitchFamily="18" charset="0"/>
                          </a:rPr>
                        </m:ctrlPr>
                      </m:sSubPr>
                      <m:e>
                        <m:r>
                          <m:rPr>
                            <m:sty m:val="p"/>
                          </m:rPr>
                          <a:rPr lang="el-GR" sz="1400" i="1" smtClean="0">
                            <a:latin typeface="Cambria Math" panose="02040503050406030204" pitchFamily="18" charset="0"/>
                            <a:ea typeface="Cambria Math" panose="02040503050406030204" pitchFamily="18" charset="0"/>
                          </a:rPr>
                          <m:t>Φ</m:t>
                        </m:r>
                      </m:e>
                      <m:sub>
                        <m:r>
                          <a:rPr lang="fr-CH" sz="1400" b="0" i="1" smtClean="0">
                            <a:latin typeface="Cambria Math" panose="02040503050406030204" pitchFamily="18" charset="0"/>
                          </a:rPr>
                          <m:t>𝑙𝑜𝑏𝑒</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m:rPr>
                            <m:nor/>
                          </m:rPr>
                          <a:rPr lang="fr-FR" sz="1400">
                            <a:latin typeface="Cambria Math" panose="02040503050406030204" pitchFamily="18" charset="0"/>
                            <a:ea typeface="Cambria Math" panose="02040503050406030204" pitchFamily="18" charset="0"/>
                          </a:rPr>
                          <m:t>−3.8899</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rPr>
                          <m:t>10</m:t>
                        </m:r>
                      </m:e>
                      <m:sup>
                        <m:r>
                          <a:rPr lang="fr-CH" sz="1400" b="0" i="1" smtClean="0">
                            <a:latin typeface="Cambria Math" panose="02040503050406030204" pitchFamily="18" charset="0"/>
                          </a:rPr>
                          <m:t>−1</m:t>
                        </m:r>
                      </m:sup>
                    </m:sSup>
                  </m:oMath>
                </a14:m>
                <a:endParaRPr lang="fr-FR" sz="1400"/>
              </a:p>
              <a:p>
                <a:r>
                  <a:rPr lang="fr-FR" sz="1400"/>
                  <a:t>Taking an estimation of the error due to the non </a:t>
                </a:r>
                <a:r>
                  <a:rPr lang="en-CH" sz="1400"/>
                  <a:t>consider</a:t>
                </a:r>
                <a:r>
                  <a:rPr lang="fr-CH" sz="1400"/>
                  <a:t>ation</a:t>
                </a:r>
                <a:r>
                  <a:rPr lang="en-CH" sz="1400"/>
                  <a:t> </a:t>
                </a:r>
                <a:r>
                  <a:rPr lang="fr-CH" sz="1400"/>
                  <a:t>of</a:t>
                </a:r>
                <a:r>
                  <a:rPr lang="en-CH" sz="1400"/>
                  <a:t> the joining integrals</a:t>
                </a:r>
              </a:p>
              <a:p>
                <a:pPr lvl="1">
                  <a:lnSpc>
                    <a:spcPct val="150000"/>
                  </a:lnSpc>
                </a:pPr>
                <a:r>
                  <a:rPr lang="en-CH" sz="1200"/>
                  <a:t>From one iteration to the next : </a:t>
                </a:r>
                <a14:m>
                  <m:oMath xmlns:m="http://schemas.openxmlformats.org/officeDocument/2006/math">
                    <m:r>
                      <a:rPr lang="en-CH" sz="1200" b="0" i="0" smtClean="0">
                        <a:latin typeface="Cambria Math" panose="02040503050406030204" pitchFamily="18" charset="0"/>
                      </a:rPr>
                      <m:t>5.7</m:t>
                    </m:r>
                    <m:sSup>
                      <m:sSupPr>
                        <m:ctrlPr>
                          <a:rPr lang="fr-CH" sz="1200" i="1">
                            <a:latin typeface="Cambria Math" panose="02040503050406030204" pitchFamily="18" charset="0"/>
                          </a:rPr>
                        </m:ctrlPr>
                      </m:sSupPr>
                      <m:e>
                        <m:r>
                          <a:rPr lang="fr-CH" sz="1200" i="1">
                            <a:latin typeface="Cambria Math" panose="02040503050406030204" pitchFamily="18" charset="0"/>
                            <a:ea typeface="Cambria Math" panose="02040503050406030204" pitchFamily="18" charset="0"/>
                          </a:rPr>
                          <m:t>∙</m:t>
                        </m:r>
                        <m:r>
                          <a:rPr lang="fr-CH" sz="1200" i="1">
                            <a:latin typeface="Cambria Math" panose="02040503050406030204" pitchFamily="18" charset="0"/>
                          </a:rPr>
                          <m:t>10</m:t>
                        </m:r>
                      </m:e>
                      <m:sup>
                        <m:r>
                          <a:rPr lang="fr-CH" sz="1200" i="1">
                            <a:latin typeface="Cambria Math" panose="02040503050406030204" pitchFamily="18" charset="0"/>
                          </a:rPr>
                          <m:t>−</m:t>
                        </m:r>
                        <m:r>
                          <a:rPr lang="en-CH" sz="1200" b="0" i="1" smtClean="0">
                            <a:latin typeface="Cambria Math" panose="02040503050406030204" pitchFamily="18" charset="0"/>
                          </a:rPr>
                          <m:t>4</m:t>
                        </m:r>
                      </m:sup>
                    </m:sSup>
                  </m:oMath>
                </a14:m>
                <a:endParaRPr lang="en-CH" sz="1200"/>
              </a:p>
              <a:p>
                <a:pPr lvl="1"/>
                <a:r>
                  <a:rPr lang="en-CH" sz="1200"/>
                  <a:t>By a evaluating the </a:t>
                </a:r>
                <a14:m>
                  <m:oMath xmlns:m="http://schemas.openxmlformats.org/officeDocument/2006/math">
                    <m:r>
                      <a:rPr lang="en-CH" sz="1200" b="0" i="1" smtClean="0">
                        <a:latin typeface="Cambria Math" panose="02040503050406030204" pitchFamily="18" charset="0"/>
                      </a:rPr>
                      <m:t>𝐴</m:t>
                    </m:r>
                    <m:r>
                      <a:rPr lang="en-CH" sz="1200" b="0" i="1" smtClean="0">
                        <a:latin typeface="Cambria Math" panose="02040503050406030204" pitchFamily="18" charset="0"/>
                        <a:ea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Δ</m:t>
                    </m:r>
                    <m:r>
                      <a:rPr lang="en-CH" sz="1200" b="0" i="1" smtClean="0">
                        <a:latin typeface="Cambria Math" panose="02040503050406030204" pitchFamily="18" charset="0"/>
                        <a:ea typeface="Cambria Math" panose="02040503050406030204" pitchFamily="18" charset="0"/>
                      </a:rPr>
                      <m:t>𝑙</m:t>
                    </m:r>
                  </m:oMath>
                </a14:m>
                <a:r>
                  <a:rPr lang="en-CH" sz="1200"/>
                  <a:t> at the mid point : </a:t>
                </a:r>
                <a14:m>
                  <m:oMath xmlns:m="http://schemas.openxmlformats.org/officeDocument/2006/math">
                    <m:r>
                      <a:rPr lang="en-CH" sz="1200" smtClean="0">
                        <a:latin typeface="Cambria Math" panose="02040503050406030204" pitchFamily="18" charset="0"/>
                      </a:rPr>
                      <m:t>4</m:t>
                    </m:r>
                    <m:r>
                      <a:rPr lang="en-CH" sz="1200" b="0" i="0" smtClean="0">
                        <a:latin typeface="Cambria Math" panose="02040503050406030204" pitchFamily="18" charset="0"/>
                      </a:rPr>
                      <m:t>.16</m:t>
                    </m:r>
                    <m:sSup>
                      <m:sSupPr>
                        <m:ctrlPr>
                          <a:rPr lang="fr-CH" sz="1200" i="1">
                            <a:latin typeface="Cambria Math" panose="02040503050406030204" pitchFamily="18" charset="0"/>
                          </a:rPr>
                        </m:ctrlPr>
                      </m:sSupPr>
                      <m:e>
                        <m:r>
                          <a:rPr lang="fr-CH" sz="1200" i="1">
                            <a:latin typeface="Cambria Math" panose="02040503050406030204" pitchFamily="18" charset="0"/>
                            <a:ea typeface="Cambria Math" panose="02040503050406030204" pitchFamily="18" charset="0"/>
                          </a:rPr>
                          <m:t>∙</m:t>
                        </m:r>
                        <m:r>
                          <a:rPr lang="fr-CH" sz="1200" i="1">
                            <a:latin typeface="Cambria Math" panose="02040503050406030204" pitchFamily="18" charset="0"/>
                          </a:rPr>
                          <m:t>10</m:t>
                        </m:r>
                      </m:e>
                      <m:sup>
                        <m:r>
                          <a:rPr lang="fr-CH" sz="1200" i="1">
                            <a:latin typeface="Cambria Math" panose="02040503050406030204" pitchFamily="18" charset="0"/>
                          </a:rPr>
                          <m:t>−</m:t>
                        </m:r>
                        <m:r>
                          <a:rPr lang="en-CH" sz="1200" b="0" i="1" smtClean="0">
                            <a:latin typeface="Cambria Math" panose="02040503050406030204" pitchFamily="18" charset="0"/>
                          </a:rPr>
                          <m:t>5</m:t>
                        </m:r>
                      </m:sup>
                    </m:sSup>
                  </m:oMath>
                </a14:m>
                <a:endParaRPr lang="fr-FR" sz="1400"/>
              </a:p>
              <a:p>
                <a:r>
                  <a:rPr lang="en-CH" sz="1400"/>
                  <a:t>Approximating the flux by</a:t>
                </a:r>
              </a:p>
              <a:p>
                <a:pPr marL="0" indent="0">
                  <a:buNone/>
                </a:pPr>
                <a:endParaRPr lang="fr-FR" sz="1400"/>
              </a:p>
              <a:p>
                <a:pPr marL="0" indent="0">
                  <a:buNone/>
                </a:pPr>
                <a:endParaRPr lang="fr-FR" sz="1400"/>
              </a:p>
              <a:p>
                <a:r>
                  <a:rPr lang="fr-FR" sz="1400"/>
                  <a:t>Estimating the area by a simple triangle</a:t>
                </a:r>
              </a:p>
              <a:p>
                <a:endParaRPr lang="fr-FR" sz="1400"/>
              </a:p>
              <a:p>
                <a:r>
                  <a:rPr lang="fr-FR" sz="1400"/>
                  <a:t>Estimating the area by the shoelace formula (area of a polygon by triangulariztion)</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888151" y="1089488"/>
                <a:ext cx="4606638" cy="4162020"/>
              </a:xfrm>
              <a:blipFill>
                <a:blip r:embed="rId6"/>
                <a:stretch>
                  <a:fillRect r="-397"/>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6" y="179552"/>
            <a:ext cx="3770492" cy="1072753"/>
          </a:xfrm>
        </p:spPr>
        <p:txBody>
          <a:bodyPr>
            <a:normAutofit fontScale="90000"/>
          </a:bodyPr>
          <a:lstStyle/>
          <a:p>
            <a:r>
              <a:rPr lang="fr-FR"/>
              <a:t>Turnstile flux value is verified by simple approximation</a:t>
            </a:r>
            <a:r>
              <a:rPr lang="en-CH"/>
              <a:t>s</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24</a:t>
            </a:fld>
            <a:endParaRPr lang="fr-FR"/>
          </a:p>
        </p:txBody>
      </p:sp>
      <p:pic>
        <p:nvPicPr>
          <p:cNvPr id="87" name="Picture 86" descr="A graph of a red line&#10;&#10;Description automatically generated">
            <a:extLst>
              <a:ext uri="{FF2B5EF4-FFF2-40B4-BE49-F238E27FC236}">
                <a16:creationId xmlns:a16="http://schemas.microsoft.com/office/drawing/2014/main" id="{B006A5D3-6577-3C93-0486-F054461411A7}"/>
              </a:ext>
            </a:extLst>
          </p:cNvPr>
          <p:cNvPicPr>
            <a:picLocks noChangeAspect="1"/>
          </p:cNvPicPr>
          <p:nvPr/>
        </p:nvPicPr>
        <p:blipFill>
          <a:blip r:embed="rId7"/>
          <a:stretch>
            <a:fillRect/>
          </a:stretch>
        </p:blipFill>
        <p:spPr>
          <a:xfrm>
            <a:off x="5412933" y="1183028"/>
            <a:ext cx="3117686" cy="2523561"/>
          </a:xfrm>
          <a:prstGeom prst="rect">
            <a:avLst/>
          </a:prstGeom>
        </p:spPr>
      </p:pic>
      <p:pic>
        <p:nvPicPr>
          <p:cNvPr id="89" name="Picture 88" descr="A graph of a graph of a red green and black line&#10;&#10;Description automatically generated with medium confidence">
            <a:extLst>
              <a:ext uri="{FF2B5EF4-FFF2-40B4-BE49-F238E27FC236}">
                <a16:creationId xmlns:a16="http://schemas.microsoft.com/office/drawing/2014/main" id="{B9428BAB-FEA4-12D9-A449-6133E4F17890}"/>
              </a:ext>
            </a:extLst>
          </p:cNvPr>
          <p:cNvPicPr>
            <a:picLocks noChangeAspect="1"/>
          </p:cNvPicPr>
          <p:nvPr/>
        </p:nvPicPr>
        <p:blipFill>
          <a:blip r:embed="rId8"/>
          <a:stretch>
            <a:fillRect/>
          </a:stretch>
        </p:blipFill>
        <p:spPr>
          <a:xfrm>
            <a:off x="5419201" y="2559857"/>
            <a:ext cx="3111418" cy="2518488"/>
          </a:xfrm>
          <a:prstGeom prst="rect">
            <a:avLst/>
          </a:prstGeom>
        </p:spPr>
      </p:pic>
      <p:pic>
        <p:nvPicPr>
          <p:cNvPr id="91" name="Picture 90" descr="A diagram of a graph&#10;&#10;Description automatically generated">
            <a:extLst>
              <a:ext uri="{FF2B5EF4-FFF2-40B4-BE49-F238E27FC236}">
                <a16:creationId xmlns:a16="http://schemas.microsoft.com/office/drawing/2014/main" id="{AF678B38-B07D-9E73-7186-8926ACDA184A}"/>
              </a:ext>
            </a:extLst>
          </p:cNvPr>
          <p:cNvPicPr>
            <a:picLocks noChangeAspect="1"/>
          </p:cNvPicPr>
          <p:nvPr/>
        </p:nvPicPr>
        <p:blipFill>
          <a:blip r:embed="rId9"/>
          <a:stretch>
            <a:fillRect/>
          </a:stretch>
        </p:blipFill>
        <p:spPr>
          <a:xfrm>
            <a:off x="5429582" y="61665"/>
            <a:ext cx="3101037" cy="2510085"/>
          </a:xfrm>
          <a:prstGeom prst="rect">
            <a:avLst/>
          </a:prstGeom>
        </p:spPr>
      </p:pic>
      <p:pic>
        <p:nvPicPr>
          <p:cNvPr id="24" name="Picture 23" descr="\documentclass{article}&#10;\usepackage{amsmath}&#10;\usepackage{amssymb}&#10;\pagestyle{empty}&#10;\begin{document}&#10;&#10;\begin{align*}&#10;   \Phi_{lobe} = \int_\Sigma \textbf{B}\cdot\textbf{dS} \approx \vert\Sigma\vert \tilde{B}^\phi \quad \tilde{B}^\phi \simeq -14.262&#10;\end{align*}&#10;&#10;\end{document}" title="IguanaTex Picture Display">
            <a:extLst>
              <a:ext uri="{FF2B5EF4-FFF2-40B4-BE49-F238E27FC236}">
                <a16:creationId xmlns:a16="http://schemas.microsoft.com/office/drawing/2014/main" id="{CB462D1A-A78F-C772-51AE-27F0A521C94F}"/>
              </a:ext>
            </a:extLst>
          </p:cNvPr>
          <p:cNvPicPr>
            <a:picLocks noChangeAspect="1"/>
          </p:cNvPicPr>
          <p:nvPr>
            <p:custDataLst>
              <p:tags r:id="rId1"/>
            </p:custDataLst>
          </p:nvPr>
        </p:nvPicPr>
        <p:blipFill>
          <a:blip r:embed="rId10"/>
          <a:stretch>
            <a:fillRect/>
          </a:stretch>
        </p:blipFill>
        <p:spPr>
          <a:xfrm>
            <a:off x="1256798" y="3083862"/>
            <a:ext cx="3315202" cy="403200"/>
          </a:xfrm>
          <a:prstGeom prst="rect">
            <a:avLst/>
          </a:prstGeom>
        </p:spPr>
      </p:pic>
      <p:pic>
        <p:nvPicPr>
          <p:cNvPr id="26" name="Picture 25" descr="\documentclass{article}&#10;\usepackage{amsmath}&#10;\usepackage{amssymb}&#10;\pagestyle{empty}&#10;\begin{document}&#10;&#10;\begin{align*}&#10;   \vert\Sigma\vert \simeq 2.9439\cdot 10^{-2} \implies \Phi_{lobe} \simeq  -4.198\cdot 10^{-1}&#10;\end{align*}&#10;&#10;\end{document}" title="IguanaTex Picture Display">
            <a:extLst>
              <a:ext uri="{FF2B5EF4-FFF2-40B4-BE49-F238E27FC236}">
                <a16:creationId xmlns:a16="http://schemas.microsoft.com/office/drawing/2014/main" id="{3B560B3D-21AC-9D5F-0B21-8FEB4D3FF063}"/>
              </a:ext>
            </a:extLst>
          </p:cNvPr>
          <p:cNvPicPr>
            <a:picLocks noChangeAspect="1"/>
          </p:cNvPicPr>
          <p:nvPr>
            <p:custDataLst>
              <p:tags r:id="rId2"/>
            </p:custDataLst>
          </p:nvPr>
        </p:nvPicPr>
        <p:blipFill>
          <a:blip r:embed="rId11"/>
          <a:stretch>
            <a:fillRect/>
          </a:stretch>
        </p:blipFill>
        <p:spPr>
          <a:xfrm>
            <a:off x="1256798" y="3923138"/>
            <a:ext cx="3198070" cy="180932"/>
          </a:xfrm>
          <a:prstGeom prst="rect">
            <a:avLst/>
          </a:prstGeom>
        </p:spPr>
      </p:pic>
      <p:pic>
        <p:nvPicPr>
          <p:cNvPr id="29" name="Picture 28" descr="\documentclass{article}&#10;\usepackage{amsmath}&#10;\usepackage{amssymb}&#10;\pagestyle{empty}&#10;\begin{document}&#10;&#10;\begin{align*}&#10;   \vert\Sigma\vert \simeq 2.728\cdot 10^{-2} \implies \Phi_{lobe} \simeq  -3.890\cdot 10^{-1}&#10;\end{align*}&#10;&#10;\end{document}" title="IguanaTex Picture Display">
            <a:extLst>
              <a:ext uri="{FF2B5EF4-FFF2-40B4-BE49-F238E27FC236}">
                <a16:creationId xmlns:a16="http://schemas.microsoft.com/office/drawing/2014/main" id="{8C9BEFB6-C147-197F-DB99-A4F5EE271253}"/>
              </a:ext>
            </a:extLst>
          </p:cNvPr>
          <p:cNvPicPr>
            <a:picLocks noChangeAspect="1"/>
          </p:cNvPicPr>
          <p:nvPr>
            <p:custDataLst>
              <p:tags r:id="rId3"/>
            </p:custDataLst>
          </p:nvPr>
        </p:nvPicPr>
        <p:blipFill>
          <a:blip r:embed="rId12"/>
          <a:stretch>
            <a:fillRect/>
          </a:stretch>
        </p:blipFill>
        <p:spPr>
          <a:xfrm>
            <a:off x="1256798" y="4723808"/>
            <a:ext cx="3117229" cy="180932"/>
          </a:xfrm>
          <a:prstGeom prst="rect">
            <a:avLst/>
          </a:prstGeom>
        </p:spPr>
      </p:pic>
    </p:spTree>
    <p:extLst>
      <p:ext uri="{BB962C8B-B14F-4D97-AF65-F5344CB8AC3E}">
        <p14:creationId xmlns:p14="http://schemas.microsoft.com/office/powerpoint/2010/main" val="22144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Amplitude scan</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25</a:t>
            </a:fld>
            <a:endParaRPr lang="fr-FR"/>
          </a:p>
        </p:txBody>
      </p:sp>
      <p:pic>
        <p:nvPicPr>
          <p:cNvPr id="9" name="Picture 8" descr="A graph with a line&#10;&#10;Description automatically generated">
            <a:extLst>
              <a:ext uri="{FF2B5EF4-FFF2-40B4-BE49-F238E27FC236}">
                <a16:creationId xmlns:a16="http://schemas.microsoft.com/office/drawing/2014/main" id="{7165F500-8B6B-87F9-A9BF-097CF9108BF9}"/>
              </a:ext>
            </a:extLst>
          </p:cNvPr>
          <p:cNvPicPr>
            <a:picLocks noChangeAspect="1"/>
          </p:cNvPicPr>
          <p:nvPr/>
        </p:nvPicPr>
        <p:blipFill>
          <a:blip r:embed="rId3"/>
          <a:stretch>
            <a:fillRect/>
          </a:stretch>
        </p:blipFill>
        <p:spPr>
          <a:xfrm>
            <a:off x="792275" y="1081136"/>
            <a:ext cx="4537597" cy="3470082"/>
          </a:xfrm>
          <a:prstGeom prst="rect">
            <a:avLst/>
          </a:prstGeom>
        </p:spPr>
      </p:pic>
      <p:pic>
        <p:nvPicPr>
          <p:cNvPr id="11" name="Picture 10" descr="A graph with blue lines&#10;&#10;Description automatically generated">
            <a:extLst>
              <a:ext uri="{FF2B5EF4-FFF2-40B4-BE49-F238E27FC236}">
                <a16:creationId xmlns:a16="http://schemas.microsoft.com/office/drawing/2014/main" id="{C2D5EE0F-8FFD-712B-C62F-C4A821B89223}"/>
              </a:ext>
            </a:extLst>
          </p:cNvPr>
          <p:cNvPicPr>
            <a:picLocks noChangeAspect="1"/>
          </p:cNvPicPr>
          <p:nvPr/>
        </p:nvPicPr>
        <p:blipFill>
          <a:blip r:embed="rId4"/>
          <a:stretch>
            <a:fillRect/>
          </a:stretch>
        </p:blipFill>
        <p:spPr>
          <a:xfrm>
            <a:off x="5696666" y="358815"/>
            <a:ext cx="2841118" cy="2224666"/>
          </a:xfrm>
          <a:prstGeom prst="rect">
            <a:avLst/>
          </a:prstGeom>
        </p:spPr>
      </p:pic>
      <p:pic>
        <p:nvPicPr>
          <p:cNvPr id="13" name="Picture 12" descr="A graph with blue dots&#10;&#10;Description automatically generated">
            <a:extLst>
              <a:ext uri="{FF2B5EF4-FFF2-40B4-BE49-F238E27FC236}">
                <a16:creationId xmlns:a16="http://schemas.microsoft.com/office/drawing/2014/main" id="{8A36BCEB-087A-A3D1-B72E-04E30587EBB2}"/>
              </a:ext>
            </a:extLst>
          </p:cNvPr>
          <p:cNvPicPr>
            <a:picLocks noChangeAspect="1"/>
          </p:cNvPicPr>
          <p:nvPr/>
        </p:nvPicPr>
        <p:blipFill>
          <a:blip r:embed="rId5"/>
          <a:stretch>
            <a:fillRect/>
          </a:stretch>
        </p:blipFill>
        <p:spPr>
          <a:xfrm>
            <a:off x="5696666" y="2678536"/>
            <a:ext cx="2841118" cy="2224666"/>
          </a:xfrm>
          <a:prstGeom prst="rect">
            <a:avLst/>
          </a:prstGeom>
        </p:spPr>
      </p:pic>
      <p:pic>
        <p:nvPicPr>
          <p:cNvPr id="20" name="Picture 19" descr="A diagram of a diagram&#10;&#10;Description automatically generated with medium confidence">
            <a:extLst>
              <a:ext uri="{FF2B5EF4-FFF2-40B4-BE49-F238E27FC236}">
                <a16:creationId xmlns:a16="http://schemas.microsoft.com/office/drawing/2014/main" id="{20B3B375-7835-1E26-3740-EA4728801FED}"/>
              </a:ext>
            </a:extLst>
          </p:cNvPr>
          <p:cNvPicPr>
            <a:picLocks noChangeAspect="1"/>
          </p:cNvPicPr>
          <p:nvPr/>
        </p:nvPicPr>
        <p:blipFill rotWithShape="1">
          <a:blip r:embed="rId6"/>
          <a:srcRect l="14949" r="17893"/>
          <a:stretch/>
        </p:blipFill>
        <p:spPr>
          <a:xfrm>
            <a:off x="5820225" y="322647"/>
            <a:ext cx="2953871" cy="4398361"/>
          </a:xfrm>
          <a:prstGeom prst="rect">
            <a:avLst/>
          </a:prstGeom>
        </p:spPr>
      </p:pic>
      <p:pic>
        <p:nvPicPr>
          <p:cNvPr id="24" name="Picture 23" descr="A diagram of a graph&#10;&#10;Description automatically generated with medium confidence">
            <a:extLst>
              <a:ext uri="{FF2B5EF4-FFF2-40B4-BE49-F238E27FC236}">
                <a16:creationId xmlns:a16="http://schemas.microsoft.com/office/drawing/2014/main" id="{20E1F42C-F593-EB3D-178D-7BB207BDE60C}"/>
              </a:ext>
            </a:extLst>
          </p:cNvPr>
          <p:cNvPicPr>
            <a:picLocks noChangeAspect="1"/>
          </p:cNvPicPr>
          <p:nvPr/>
        </p:nvPicPr>
        <p:blipFill rotWithShape="1">
          <a:blip r:embed="rId7"/>
          <a:srcRect l="15374" t="7718" r="18599" b="3940"/>
          <a:stretch/>
        </p:blipFill>
        <p:spPr>
          <a:xfrm>
            <a:off x="3244763" y="808767"/>
            <a:ext cx="2841118" cy="3801265"/>
          </a:xfrm>
          <a:prstGeom prst="rect">
            <a:avLst/>
          </a:prstGeom>
        </p:spPr>
      </p:pic>
      <p:pic>
        <p:nvPicPr>
          <p:cNvPr id="27" name="Picture 26" descr="A diagram of a balloon&#10;&#10;Description automatically generated">
            <a:extLst>
              <a:ext uri="{FF2B5EF4-FFF2-40B4-BE49-F238E27FC236}">
                <a16:creationId xmlns:a16="http://schemas.microsoft.com/office/drawing/2014/main" id="{F3633E01-5848-FCF8-DB52-C53B7F133AC1}"/>
              </a:ext>
            </a:extLst>
          </p:cNvPr>
          <p:cNvPicPr>
            <a:picLocks noChangeAspect="1"/>
          </p:cNvPicPr>
          <p:nvPr/>
        </p:nvPicPr>
        <p:blipFill rotWithShape="1">
          <a:blip r:embed="rId8"/>
          <a:srcRect l="13537" r="16821"/>
          <a:stretch/>
        </p:blipFill>
        <p:spPr>
          <a:xfrm>
            <a:off x="534971" y="528677"/>
            <a:ext cx="2776170" cy="3986300"/>
          </a:xfrm>
          <a:prstGeom prst="rect">
            <a:avLst/>
          </a:prstGeom>
        </p:spPr>
      </p:pic>
    </p:spTree>
    <p:extLst>
      <p:ext uri="{BB962C8B-B14F-4D97-AF65-F5344CB8AC3E}">
        <p14:creationId xmlns:p14="http://schemas.microsoft.com/office/powerpoint/2010/main" val="8187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graph with a concentric circle&#10;&#10;Description automatically generated">
            <a:extLst>
              <a:ext uri="{FF2B5EF4-FFF2-40B4-BE49-F238E27FC236}">
                <a16:creationId xmlns:a16="http://schemas.microsoft.com/office/drawing/2014/main" id="{407C3FFA-829E-D1AB-92BA-16ADB8A4AAB0}"/>
              </a:ext>
            </a:extLst>
          </p:cNvPr>
          <p:cNvPicPr>
            <a:picLocks noChangeAspect="1"/>
          </p:cNvPicPr>
          <p:nvPr/>
        </p:nvPicPr>
        <p:blipFill>
          <a:blip r:embed="rId3"/>
          <a:stretch>
            <a:fillRect/>
          </a:stretch>
        </p:blipFill>
        <p:spPr>
          <a:xfrm>
            <a:off x="4468761" y="941935"/>
            <a:ext cx="4265716" cy="4164000"/>
          </a:xfrm>
          <a:prstGeom prst="rect">
            <a:avLst/>
          </a:prstGeom>
        </p:spPr>
      </p:pic>
      <p:pic>
        <p:nvPicPr>
          <p:cNvPr id="9" name="Picture 8" descr="A diagram of a spiral&#10;&#10;Description automatically generated">
            <a:extLst>
              <a:ext uri="{FF2B5EF4-FFF2-40B4-BE49-F238E27FC236}">
                <a16:creationId xmlns:a16="http://schemas.microsoft.com/office/drawing/2014/main" id="{A73E0FFA-C588-FE5D-C732-F4B2D2D6D21D}"/>
              </a:ext>
            </a:extLst>
          </p:cNvPr>
          <p:cNvPicPr>
            <a:picLocks noChangeAspect="1"/>
          </p:cNvPicPr>
          <p:nvPr/>
        </p:nvPicPr>
        <p:blipFill>
          <a:blip r:embed="rId4"/>
          <a:stretch>
            <a:fillRect/>
          </a:stretch>
        </p:blipFill>
        <p:spPr>
          <a:xfrm>
            <a:off x="4468761" y="941935"/>
            <a:ext cx="4265716" cy="4164000"/>
          </a:xfrm>
          <a:prstGeom prst="rect">
            <a:avLst/>
          </a:prstGeom>
        </p:spPr>
      </p:pic>
      <p:pic>
        <p:nvPicPr>
          <p:cNvPr id="27" name="Picture 26" descr="A diagram of a spiral&#10;&#10;Description automatically generated">
            <a:extLst>
              <a:ext uri="{FF2B5EF4-FFF2-40B4-BE49-F238E27FC236}">
                <a16:creationId xmlns:a16="http://schemas.microsoft.com/office/drawing/2014/main" id="{4A050D2E-1C5C-40E5-64E5-AFD38EF7909F}"/>
              </a:ext>
            </a:extLst>
          </p:cNvPr>
          <p:cNvPicPr>
            <a:picLocks noChangeAspect="1"/>
          </p:cNvPicPr>
          <p:nvPr/>
        </p:nvPicPr>
        <p:blipFill>
          <a:blip r:embed="rId5"/>
          <a:stretch>
            <a:fillRect/>
          </a:stretch>
        </p:blipFill>
        <p:spPr>
          <a:xfrm>
            <a:off x="4468761" y="941935"/>
            <a:ext cx="4265716" cy="4164000"/>
          </a:xfrm>
          <a:prstGeom prst="rect">
            <a:avLst/>
          </a:prstGeom>
        </p:spPr>
      </p:pic>
      <p:pic>
        <p:nvPicPr>
          <p:cNvPr id="29" name="Picture 28" descr="A diagram of a spiral&#10;&#10;Description automatically generated">
            <a:extLst>
              <a:ext uri="{FF2B5EF4-FFF2-40B4-BE49-F238E27FC236}">
                <a16:creationId xmlns:a16="http://schemas.microsoft.com/office/drawing/2014/main" id="{08BBA2AA-1997-5E44-059E-1E47A954D0F7}"/>
              </a:ext>
            </a:extLst>
          </p:cNvPr>
          <p:cNvPicPr>
            <a:picLocks noChangeAspect="1"/>
          </p:cNvPicPr>
          <p:nvPr/>
        </p:nvPicPr>
        <p:blipFill>
          <a:blip r:embed="rId6"/>
          <a:stretch>
            <a:fillRect/>
          </a:stretch>
        </p:blipFill>
        <p:spPr>
          <a:xfrm>
            <a:off x="4468761" y="941935"/>
            <a:ext cx="4265716" cy="4164000"/>
          </a:xfrm>
          <a:prstGeom prst="rect">
            <a:avLst/>
          </a:prstGeom>
        </p:spPr>
      </p:pic>
      <p:pic>
        <p:nvPicPr>
          <p:cNvPr id="11" name="Picture 10" descr="A diagram of a spiral&#10;&#10;Description automatically generated">
            <a:extLst>
              <a:ext uri="{FF2B5EF4-FFF2-40B4-BE49-F238E27FC236}">
                <a16:creationId xmlns:a16="http://schemas.microsoft.com/office/drawing/2014/main" id="{B4977CE5-1ACE-1B9C-8EFE-C0A5875A4F25}"/>
              </a:ext>
            </a:extLst>
          </p:cNvPr>
          <p:cNvPicPr>
            <a:picLocks noChangeAspect="1"/>
          </p:cNvPicPr>
          <p:nvPr/>
        </p:nvPicPr>
        <p:blipFill>
          <a:blip r:embed="rId7"/>
          <a:stretch>
            <a:fillRect/>
          </a:stretch>
        </p:blipFill>
        <p:spPr>
          <a:xfrm>
            <a:off x="4468761" y="941935"/>
            <a:ext cx="4265716" cy="4164000"/>
          </a:xfrm>
          <a:prstGeom prst="rect">
            <a:avLst/>
          </a:prstGeom>
        </p:spPr>
      </p:pic>
      <p:pic>
        <p:nvPicPr>
          <p:cNvPr id="13" name="Picture 12" descr="A diagram of a spiral&#10;&#10;Description automatically generated">
            <a:extLst>
              <a:ext uri="{FF2B5EF4-FFF2-40B4-BE49-F238E27FC236}">
                <a16:creationId xmlns:a16="http://schemas.microsoft.com/office/drawing/2014/main" id="{A7D82E82-98CE-2F04-5DD0-EE442D000AAF}"/>
              </a:ext>
            </a:extLst>
          </p:cNvPr>
          <p:cNvPicPr>
            <a:picLocks noChangeAspect="1"/>
          </p:cNvPicPr>
          <p:nvPr/>
        </p:nvPicPr>
        <p:blipFill>
          <a:blip r:embed="rId8"/>
          <a:stretch>
            <a:fillRect/>
          </a:stretch>
        </p:blipFill>
        <p:spPr>
          <a:xfrm>
            <a:off x="4468761" y="941935"/>
            <a:ext cx="4265716" cy="4164000"/>
          </a:xfrm>
          <a:prstGeom prst="rect">
            <a:avLst/>
          </a:prstGeom>
        </p:spPr>
      </p:pic>
      <p:pic>
        <p:nvPicPr>
          <p:cNvPr id="15" name="Picture 14" descr="A diagram of a spiral&#10;&#10;Description automatically generated">
            <a:extLst>
              <a:ext uri="{FF2B5EF4-FFF2-40B4-BE49-F238E27FC236}">
                <a16:creationId xmlns:a16="http://schemas.microsoft.com/office/drawing/2014/main" id="{34056E19-E31A-1401-3A4A-0A3DEBAEBB79}"/>
              </a:ext>
            </a:extLst>
          </p:cNvPr>
          <p:cNvPicPr>
            <a:picLocks noChangeAspect="1"/>
          </p:cNvPicPr>
          <p:nvPr/>
        </p:nvPicPr>
        <p:blipFill>
          <a:blip r:embed="rId9"/>
          <a:stretch>
            <a:fillRect/>
          </a:stretch>
        </p:blipFill>
        <p:spPr>
          <a:xfrm>
            <a:off x="4468761" y="941935"/>
            <a:ext cx="4265716" cy="4164000"/>
          </a:xfrm>
          <a:prstGeom prst="rect">
            <a:avLst/>
          </a:prstGeom>
        </p:spPr>
      </p:pic>
      <p:pic>
        <p:nvPicPr>
          <p:cNvPr id="17" name="Picture 16" descr="A diagram of a spiral&#10;&#10;Description automatically generated">
            <a:extLst>
              <a:ext uri="{FF2B5EF4-FFF2-40B4-BE49-F238E27FC236}">
                <a16:creationId xmlns:a16="http://schemas.microsoft.com/office/drawing/2014/main" id="{FFA7410C-1D1F-735F-3C76-23FB42C5EE4C}"/>
              </a:ext>
            </a:extLst>
          </p:cNvPr>
          <p:cNvPicPr>
            <a:picLocks noChangeAspect="1"/>
          </p:cNvPicPr>
          <p:nvPr/>
        </p:nvPicPr>
        <p:blipFill>
          <a:blip r:embed="rId10"/>
          <a:stretch>
            <a:fillRect/>
          </a:stretch>
        </p:blipFill>
        <p:spPr>
          <a:xfrm>
            <a:off x="4468761" y="941935"/>
            <a:ext cx="4265716" cy="4164000"/>
          </a:xfrm>
          <a:prstGeom prst="rect">
            <a:avLst/>
          </a:prstGeom>
        </p:spPr>
      </p:pic>
      <p:pic>
        <p:nvPicPr>
          <p:cNvPr id="19" name="Picture 18" descr="A diagram of a spiral&#10;&#10;Description automatically generated">
            <a:extLst>
              <a:ext uri="{FF2B5EF4-FFF2-40B4-BE49-F238E27FC236}">
                <a16:creationId xmlns:a16="http://schemas.microsoft.com/office/drawing/2014/main" id="{36D074D2-7335-625B-00C1-6E9C9F73F076}"/>
              </a:ext>
            </a:extLst>
          </p:cNvPr>
          <p:cNvPicPr>
            <a:picLocks noChangeAspect="1"/>
          </p:cNvPicPr>
          <p:nvPr/>
        </p:nvPicPr>
        <p:blipFill>
          <a:blip r:embed="rId11"/>
          <a:stretch>
            <a:fillRect/>
          </a:stretch>
        </p:blipFill>
        <p:spPr>
          <a:xfrm>
            <a:off x="4468761" y="941935"/>
            <a:ext cx="4265716" cy="4164000"/>
          </a:xfrm>
          <a:prstGeom prst="rect">
            <a:avLst/>
          </a:prstGeom>
        </p:spPr>
      </p:pic>
      <p:pic>
        <p:nvPicPr>
          <p:cNvPr id="21" name="Picture 20" descr="A diagram of a spiral&#10;&#10;Description automatically generated">
            <a:extLst>
              <a:ext uri="{FF2B5EF4-FFF2-40B4-BE49-F238E27FC236}">
                <a16:creationId xmlns:a16="http://schemas.microsoft.com/office/drawing/2014/main" id="{812E0AA5-9FF7-C12D-9BB5-8088D771CBCC}"/>
              </a:ext>
            </a:extLst>
          </p:cNvPr>
          <p:cNvPicPr>
            <a:picLocks noChangeAspect="1"/>
          </p:cNvPicPr>
          <p:nvPr/>
        </p:nvPicPr>
        <p:blipFill>
          <a:blip r:embed="rId12"/>
          <a:stretch>
            <a:fillRect/>
          </a:stretch>
        </p:blipFill>
        <p:spPr>
          <a:xfrm>
            <a:off x="4468761" y="941935"/>
            <a:ext cx="4265716" cy="4164000"/>
          </a:xfrm>
          <a:prstGeom prst="rect">
            <a:avLst/>
          </a:prstGeom>
        </p:spPr>
      </p:pic>
      <p:pic>
        <p:nvPicPr>
          <p:cNvPr id="23" name="Picture 22" descr="A diagram of a spiral&#10;&#10;Description automatically generated">
            <a:extLst>
              <a:ext uri="{FF2B5EF4-FFF2-40B4-BE49-F238E27FC236}">
                <a16:creationId xmlns:a16="http://schemas.microsoft.com/office/drawing/2014/main" id="{08990E47-51DD-BF6B-3710-E07185A8F35A}"/>
              </a:ext>
            </a:extLst>
          </p:cNvPr>
          <p:cNvPicPr>
            <a:picLocks noChangeAspect="1"/>
          </p:cNvPicPr>
          <p:nvPr/>
        </p:nvPicPr>
        <p:blipFill>
          <a:blip r:embed="rId13"/>
          <a:stretch>
            <a:fillRect/>
          </a:stretch>
        </p:blipFill>
        <p:spPr>
          <a:xfrm>
            <a:off x="4468761" y="941935"/>
            <a:ext cx="4265716" cy="4164000"/>
          </a:xfrm>
          <a:prstGeom prst="rect">
            <a:avLst/>
          </a:prstGeom>
        </p:spPr>
      </p:pic>
      <p:pic>
        <p:nvPicPr>
          <p:cNvPr id="25" name="Picture 24" descr="A diagram of a spiral&#10;&#10;Description automatically generated">
            <a:extLst>
              <a:ext uri="{FF2B5EF4-FFF2-40B4-BE49-F238E27FC236}">
                <a16:creationId xmlns:a16="http://schemas.microsoft.com/office/drawing/2014/main" id="{2D26F6FE-0269-AFD8-4A91-55AF6F6CD143}"/>
              </a:ext>
            </a:extLst>
          </p:cNvPr>
          <p:cNvPicPr>
            <a:picLocks noChangeAspect="1"/>
          </p:cNvPicPr>
          <p:nvPr/>
        </p:nvPicPr>
        <p:blipFill>
          <a:blip r:embed="rId14"/>
          <a:stretch>
            <a:fillRect/>
          </a:stretch>
        </p:blipFill>
        <p:spPr>
          <a:xfrm>
            <a:off x="4468761" y="941935"/>
            <a:ext cx="4265716" cy="4164000"/>
          </a:xfrm>
          <a:prstGeom prst="rect">
            <a:avLst/>
          </a:prstGeo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563688"/>
                <a:ext cx="3667125" cy="3386772"/>
              </a:xfrm>
            </p:spPr>
            <p:txBody>
              <a:bodyPr>
                <a:normAutofit/>
              </a:bodyPr>
              <a:lstStyle/>
              <a:p>
                <a:r>
                  <a:rPr lang="fr-FR" sz="1400"/>
                  <a:t>Toybox quadratic </a:t>
                </a:r>
                <a14:m>
                  <m:oMath xmlns:m="http://schemas.openxmlformats.org/officeDocument/2006/math">
                    <m:r>
                      <a:rPr lang="fr-FR" sz="1400" i="1" smtClean="0">
                        <a:latin typeface="Cambria Math" panose="02040503050406030204" pitchFamily="18" charset="0"/>
                      </a:rPr>
                      <m:t>𝑞</m:t>
                    </m:r>
                  </m:oMath>
                </a14:m>
                <a:r>
                  <a:rPr lang="fr-FR" sz="1400"/>
                  <a:t>-profile with a </a:t>
                </a:r>
                <a14:m>
                  <m:oMath xmlns:m="http://schemas.openxmlformats.org/officeDocument/2006/math">
                    <m:f>
                      <m:fPr>
                        <m:type m:val="lin"/>
                        <m:ctrlPr>
                          <a:rPr lang="fr-FR" sz="1400" i="1" smtClean="0">
                            <a:latin typeface="Cambria Math" panose="02040503050406030204" pitchFamily="18" charset="0"/>
                          </a:rPr>
                        </m:ctrlPr>
                      </m:fPr>
                      <m:num>
                        <m:r>
                          <a:rPr lang="fr-CH" sz="1400" b="0" i="1" smtClean="0">
                            <a:latin typeface="Cambria Math" panose="02040503050406030204" pitchFamily="18" charset="0"/>
                          </a:rPr>
                          <m:t>𝑚</m:t>
                        </m:r>
                      </m:num>
                      <m:den>
                        <m:r>
                          <a:rPr lang="fr-CH" sz="1400" b="0" i="1" smtClean="0">
                            <a:latin typeface="Cambria Math" panose="02040503050406030204" pitchFamily="18" charset="0"/>
                          </a:rPr>
                          <m:t>𝑛</m:t>
                        </m:r>
                        <m:r>
                          <a:rPr lang="fr-CH" sz="1400" b="0" i="1" smtClean="0">
                            <a:latin typeface="Cambria Math" panose="02040503050406030204" pitchFamily="18" charset="0"/>
                          </a:rPr>
                          <m:t>=</m:t>
                        </m:r>
                        <m:f>
                          <m:fPr>
                            <m:type m:val="lin"/>
                            <m:ctrlPr>
                              <a:rPr lang="fr-CH" sz="1400" b="0" i="1" smtClean="0">
                                <a:latin typeface="Cambria Math" panose="02040503050406030204" pitchFamily="18" charset="0"/>
                              </a:rPr>
                            </m:ctrlPr>
                          </m:fPr>
                          <m:num>
                            <m:r>
                              <a:rPr lang="fr-CH" sz="1400" b="0" i="1" smtClean="0">
                                <a:latin typeface="Cambria Math" panose="02040503050406030204" pitchFamily="18" charset="0"/>
                              </a:rPr>
                              <m:t>3</m:t>
                            </m:r>
                          </m:num>
                          <m:den>
                            <m:r>
                              <a:rPr lang="fr-CH" sz="1400" b="0" i="1" smtClean="0">
                                <a:latin typeface="Cambria Math" panose="02040503050406030204" pitchFamily="18" charset="0"/>
                              </a:rPr>
                              <m:t>2</m:t>
                            </m:r>
                          </m:den>
                        </m:f>
                      </m:den>
                    </m:f>
                  </m:oMath>
                </a14:m>
                <a:r>
                  <a:rPr lang="fr-FR" sz="1400"/>
                  <a:t> perturbation</a:t>
                </a:r>
              </a:p>
              <a:p>
                <a:r>
                  <a:rPr lang="fr-FR" sz="1400"/>
                  <a:t>There is a tangle structure on the inside and one on the outside</a:t>
                </a:r>
              </a:p>
              <a:p>
                <a:r>
                  <a:rPr lang="fr-FR" sz="1400"/>
                  <a:t>Four heteroclinic points</a:t>
                </a:r>
              </a:p>
              <a:p>
                <a:r>
                  <a:rPr lang="fr-FR" sz="1400"/>
                  <a:t>Turnstile calculation gives</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563688"/>
                <a:ext cx="3667125" cy="3386772"/>
              </a:xfrm>
              <a:blipFill>
                <a:blip r:embed="rId15"/>
                <a:stretch>
                  <a:fillRect t="-3423"/>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967419" cy="1072753"/>
          </a:xfrm>
        </p:spPr>
        <p:txBody>
          <a:bodyPr>
            <a:normAutofit fontScale="90000"/>
          </a:bodyPr>
          <a:lstStyle/>
          <a:p>
            <a:r>
              <a:rPr lang="fr-FR"/>
              <a:t>For islands the manifolds link different fixed points and have inner and outer turnstiles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26</a:t>
            </a:fld>
            <a:endParaRPr lang="fr-FR"/>
          </a:p>
        </p:txBody>
      </p:sp>
      <p:pic>
        <p:nvPicPr>
          <p:cNvPr id="33" name="Picture 32" descr="A graph of a curve&#10;&#10;Description automatically generated">
            <a:extLst>
              <a:ext uri="{FF2B5EF4-FFF2-40B4-BE49-F238E27FC236}">
                <a16:creationId xmlns:a16="http://schemas.microsoft.com/office/drawing/2014/main" id="{9EBFDC17-E6E0-0645-D1A9-FA6E359BC189}"/>
              </a:ext>
            </a:extLst>
          </p:cNvPr>
          <p:cNvPicPr>
            <a:picLocks noChangeAspect="1"/>
          </p:cNvPicPr>
          <p:nvPr/>
        </p:nvPicPr>
        <p:blipFill>
          <a:blip r:embed="rId16"/>
          <a:stretch>
            <a:fillRect/>
          </a:stretch>
        </p:blipFill>
        <p:spPr>
          <a:xfrm>
            <a:off x="4386228" y="1563688"/>
            <a:ext cx="4534022" cy="2704457"/>
          </a:xfrm>
          <a:prstGeom prst="rect">
            <a:avLst/>
          </a:prstGeom>
        </p:spPr>
      </p:pic>
      <p:pic>
        <p:nvPicPr>
          <p:cNvPr id="34" name="Picture 33" descr="\documentclass{article}&#10;\usepackage{amsmath}&#10;\usepackage{amssymb}&#10;\pagestyle{empty}&#10;\begin{document}&#10;&#10;\begin{table}&#10;\begin{tabular}{c|c|c}&#10;&amp; inner &amp; outer\\ &#10;\hline Turnstile flux [$10^{-4}$] &amp; 4.17 &amp; 29.47\\&#10;\hline Relative $\text{Err}_{estim}$ &amp; 0.106 &amp; 0.004\\&#10;\hline Sum of turnstiles [$10^{-5}$] &amp; 0.0 &amp; -2.3\\&#10;\end{tabular}&#10;\end{table}&#10;\end{document}" title="IguanaTex Picture Display">
            <a:extLst>
              <a:ext uri="{FF2B5EF4-FFF2-40B4-BE49-F238E27FC236}">
                <a16:creationId xmlns:a16="http://schemas.microsoft.com/office/drawing/2014/main" id="{EFA1765F-1B47-DCF7-AC57-DB89329E321D}"/>
              </a:ext>
            </a:extLst>
          </p:cNvPr>
          <p:cNvPicPr>
            <a:picLocks noChangeAspect="1"/>
          </p:cNvPicPr>
          <p:nvPr>
            <p:custDataLst>
              <p:tags r:id="rId1"/>
            </p:custDataLst>
          </p:nvPr>
        </p:nvPicPr>
        <p:blipFill>
          <a:blip r:embed="rId17"/>
          <a:stretch>
            <a:fillRect/>
          </a:stretch>
        </p:blipFill>
        <p:spPr>
          <a:xfrm>
            <a:off x="1039352" y="3234215"/>
            <a:ext cx="3294932" cy="871467"/>
          </a:xfrm>
          <a:prstGeom prst="rect">
            <a:avLst/>
          </a:prstGeom>
        </p:spPr>
      </p:pic>
    </p:spTree>
    <p:extLst>
      <p:ext uri="{BB962C8B-B14F-4D97-AF65-F5344CB8AC3E}">
        <p14:creationId xmlns:p14="http://schemas.microsoft.com/office/powerpoint/2010/main" val="228989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1B2A0-F0F5-B407-7819-4AE8C76AF024}"/>
              </a:ext>
            </a:extLst>
          </p:cNvPr>
          <p:cNvPicPr>
            <a:picLocks noChangeAspect="1"/>
          </p:cNvPicPr>
          <p:nvPr/>
        </p:nvPicPr>
        <p:blipFill>
          <a:blip r:embed="rId3"/>
          <a:stretch>
            <a:fillRect/>
          </a:stretch>
        </p:blipFill>
        <p:spPr>
          <a:xfrm>
            <a:off x="4118790" y="1563688"/>
            <a:ext cx="4768829" cy="2608930"/>
          </a:xfrm>
          <a:prstGeom prst="rect">
            <a:avLst/>
          </a:prstGeom>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563688"/>
            <a:ext cx="3155681" cy="3386772"/>
          </a:xfrm>
        </p:spPr>
        <p:txBody>
          <a:bodyPr>
            <a:normAutofit/>
          </a:bodyPr>
          <a:lstStyle/>
          <a:p>
            <a:r>
              <a:rPr lang="fr-CH" sz="1400" b="1" i="1"/>
              <a:t>Andrew Giuliani</a:t>
            </a:r>
            <a:r>
              <a:rPr lang="fr-CH" sz="1400"/>
              <a:t>, Flatiron Institute (NYU)</a:t>
            </a:r>
          </a:p>
          <a:p>
            <a:r>
              <a:rPr lang="fr-CH" sz="1400"/>
              <a:t>Optimized for volume quasi-symmetry : QA and QH </a:t>
            </a:r>
          </a:p>
          <a:p>
            <a:r>
              <a:rPr lang="fr-CH" sz="1400"/>
              <a:t>Quasr database contains over 320’000 coil sets</a:t>
            </a:r>
          </a:p>
          <a:p>
            <a:r>
              <a:rPr lang="fr-CH" sz="1400"/>
              <a:t>Ability to fine tune the search and select disered configurations </a:t>
            </a:r>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3341005" cy="1384136"/>
          </a:xfrm>
        </p:spPr>
        <p:txBody>
          <a:bodyPr>
            <a:normAutofit/>
          </a:bodyPr>
          <a:lstStyle/>
          <a:p>
            <a:r>
              <a:rPr lang="fr-FR"/>
              <a:t>QUASR, an open source database of stellarartors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27</a:t>
            </a:fld>
            <a:endParaRPr lang="fr-FR"/>
          </a:p>
        </p:txBody>
      </p:sp>
      <p:pic>
        <p:nvPicPr>
          <p:cNvPr id="15" name="Picture 14">
            <a:extLst>
              <a:ext uri="{FF2B5EF4-FFF2-40B4-BE49-F238E27FC236}">
                <a16:creationId xmlns:a16="http://schemas.microsoft.com/office/drawing/2014/main" id="{5F28022D-6F6D-726A-B3B1-D7A7BF0BA29F}"/>
              </a:ext>
            </a:extLst>
          </p:cNvPr>
          <p:cNvPicPr>
            <a:picLocks noChangeAspect="1"/>
          </p:cNvPicPr>
          <p:nvPr/>
        </p:nvPicPr>
        <p:blipFill>
          <a:blip r:embed="rId4"/>
          <a:stretch>
            <a:fillRect/>
          </a:stretch>
        </p:blipFill>
        <p:spPr>
          <a:xfrm>
            <a:off x="3649634" y="3514016"/>
            <a:ext cx="5292671" cy="1103221"/>
          </a:xfrm>
          <a:prstGeom prst="rect">
            <a:avLst/>
          </a:prstGeom>
        </p:spPr>
      </p:pic>
      <p:pic>
        <p:nvPicPr>
          <p:cNvPr id="17" name="Picture 16">
            <a:extLst>
              <a:ext uri="{FF2B5EF4-FFF2-40B4-BE49-F238E27FC236}">
                <a16:creationId xmlns:a16="http://schemas.microsoft.com/office/drawing/2014/main" id="{E97396E9-8690-0317-3C81-A35720E485B3}"/>
              </a:ext>
            </a:extLst>
          </p:cNvPr>
          <p:cNvPicPr>
            <a:picLocks noChangeAspect="1"/>
          </p:cNvPicPr>
          <p:nvPr/>
        </p:nvPicPr>
        <p:blipFill>
          <a:blip r:embed="rId5"/>
          <a:stretch>
            <a:fillRect/>
          </a:stretch>
        </p:blipFill>
        <p:spPr>
          <a:xfrm>
            <a:off x="5010714" y="701367"/>
            <a:ext cx="3426578" cy="3105336"/>
          </a:xfrm>
          <a:prstGeom prst="rect">
            <a:avLst/>
          </a:prstGeom>
        </p:spPr>
      </p:pic>
      <p:pic>
        <p:nvPicPr>
          <p:cNvPr id="19" name="Picture 18">
            <a:extLst>
              <a:ext uri="{FF2B5EF4-FFF2-40B4-BE49-F238E27FC236}">
                <a16:creationId xmlns:a16="http://schemas.microsoft.com/office/drawing/2014/main" id="{9D00776F-1DA3-DCEC-E7D7-38B1C623592C}"/>
              </a:ext>
            </a:extLst>
          </p:cNvPr>
          <p:cNvPicPr>
            <a:picLocks noChangeAspect="1"/>
          </p:cNvPicPr>
          <p:nvPr/>
        </p:nvPicPr>
        <p:blipFill>
          <a:blip r:embed="rId6"/>
          <a:stretch>
            <a:fillRect/>
          </a:stretch>
        </p:blipFill>
        <p:spPr>
          <a:xfrm>
            <a:off x="6001456" y="2478529"/>
            <a:ext cx="2768415" cy="2235645"/>
          </a:xfrm>
          <a:prstGeom prst="rect">
            <a:avLst/>
          </a:prstGeom>
        </p:spPr>
      </p:pic>
      <p:pic>
        <p:nvPicPr>
          <p:cNvPr id="21" name="Picture 20">
            <a:extLst>
              <a:ext uri="{FF2B5EF4-FFF2-40B4-BE49-F238E27FC236}">
                <a16:creationId xmlns:a16="http://schemas.microsoft.com/office/drawing/2014/main" id="{33154E42-97AF-5DFC-9DD4-3AB5E7C88D2E}"/>
              </a:ext>
            </a:extLst>
          </p:cNvPr>
          <p:cNvPicPr>
            <a:picLocks noChangeAspect="1"/>
          </p:cNvPicPr>
          <p:nvPr/>
        </p:nvPicPr>
        <p:blipFill>
          <a:blip r:embed="rId7"/>
          <a:stretch>
            <a:fillRect/>
          </a:stretch>
        </p:blipFill>
        <p:spPr>
          <a:xfrm>
            <a:off x="5099848" y="1777734"/>
            <a:ext cx="3045198" cy="3105337"/>
          </a:xfrm>
          <a:prstGeom prst="rect">
            <a:avLst/>
          </a:prstGeom>
        </p:spPr>
      </p:pic>
    </p:spTree>
    <p:extLst>
      <p:ext uri="{BB962C8B-B14F-4D97-AF65-F5344CB8AC3E}">
        <p14:creationId xmlns:p14="http://schemas.microsoft.com/office/powerpoint/2010/main" val="14959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FBA31-A5A7-9CD4-55DF-A30A9A779498}"/>
              </a:ext>
            </a:extLst>
          </p:cNvPr>
          <p:cNvPicPr>
            <a:picLocks noChangeAspect="1"/>
          </p:cNvPicPr>
          <p:nvPr/>
        </p:nvPicPr>
        <p:blipFill>
          <a:blip r:embed="rId3"/>
          <a:stretch>
            <a:fillRect/>
          </a:stretch>
        </p:blipFill>
        <p:spPr>
          <a:xfrm>
            <a:off x="4170623" y="595988"/>
            <a:ext cx="1895898" cy="1975762"/>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QUASR #0229079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28</a:t>
            </a:fld>
            <a:endParaRPr lang="fr-FR"/>
          </a:p>
        </p:txBody>
      </p:sp>
      <p:pic>
        <p:nvPicPr>
          <p:cNvPr id="9" name="Picture 8">
            <a:extLst>
              <a:ext uri="{FF2B5EF4-FFF2-40B4-BE49-F238E27FC236}">
                <a16:creationId xmlns:a16="http://schemas.microsoft.com/office/drawing/2014/main" id="{F9D0C01C-9207-1F1B-EBCC-A7579708E5E6}"/>
              </a:ext>
            </a:extLst>
          </p:cNvPr>
          <p:cNvPicPr>
            <a:picLocks noChangeAspect="1"/>
          </p:cNvPicPr>
          <p:nvPr/>
        </p:nvPicPr>
        <p:blipFill>
          <a:blip r:embed="rId4"/>
          <a:stretch>
            <a:fillRect/>
          </a:stretch>
        </p:blipFill>
        <p:spPr>
          <a:xfrm>
            <a:off x="6148625" y="283709"/>
            <a:ext cx="2482613" cy="2406094"/>
          </a:xfrm>
          <a:prstGeom prst="rect">
            <a:avLst/>
          </a:prstGeom>
        </p:spPr>
      </p:pic>
      <p:pic>
        <p:nvPicPr>
          <p:cNvPr id="19" name="Picture 18">
            <a:extLst>
              <a:ext uri="{FF2B5EF4-FFF2-40B4-BE49-F238E27FC236}">
                <a16:creationId xmlns:a16="http://schemas.microsoft.com/office/drawing/2014/main" id="{9001FCAB-D3D9-CBB8-A446-9DB162DDEC2F}"/>
              </a:ext>
            </a:extLst>
          </p:cNvPr>
          <p:cNvPicPr>
            <a:picLocks noChangeAspect="1"/>
          </p:cNvPicPr>
          <p:nvPr/>
        </p:nvPicPr>
        <p:blipFill>
          <a:blip r:embed="rId5"/>
          <a:stretch>
            <a:fillRect/>
          </a:stretch>
        </p:blipFill>
        <p:spPr>
          <a:xfrm>
            <a:off x="3794291" y="2689803"/>
            <a:ext cx="4672739" cy="2378390"/>
          </a:xfrm>
          <a:prstGeom prst="rect">
            <a:avLst/>
          </a:prstGeom>
        </p:spPr>
      </p:pic>
      <p:pic>
        <p:nvPicPr>
          <p:cNvPr id="13" name="Picture 12">
            <a:extLst>
              <a:ext uri="{FF2B5EF4-FFF2-40B4-BE49-F238E27FC236}">
                <a16:creationId xmlns:a16="http://schemas.microsoft.com/office/drawing/2014/main" id="{8AF6D2BB-BBA2-9E60-FA4A-376DF456F530}"/>
              </a:ext>
            </a:extLst>
          </p:cNvPr>
          <p:cNvPicPr>
            <a:picLocks noChangeAspect="1"/>
          </p:cNvPicPr>
          <p:nvPr/>
        </p:nvPicPr>
        <p:blipFill>
          <a:blip r:embed="rId6"/>
          <a:stretch>
            <a:fillRect/>
          </a:stretch>
        </p:blipFill>
        <p:spPr>
          <a:xfrm>
            <a:off x="904875" y="715928"/>
            <a:ext cx="3106535" cy="2266473"/>
          </a:xfrm>
          <a:prstGeom prst="rect">
            <a:avLst/>
          </a:prstGeom>
        </p:spPr>
      </p:pic>
    </p:spTree>
    <p:extLst>
      <p:ext uri="{BB962C8B-B14F-4D97-AF65-F5344CB8AC3E}">
        <p14:creationId xmlns:p14="http://schemas.microsoft.com/office/powerpoint/2010/main" val="4188973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graph with colorful circles&#10;&#10;Description automatically generated with medium confidence">
            <a:extLst>
              <a:ext uri="{FF2B5EF4-FFF2-40B4-BE49-F238E27FC236}">
                <a16:creationId xmlns:a16="http://schemas.microsoft.com/office/drawing/2014/main" id="{4BBB94CB-1B7F-DF1D-2AB1-9D9C8E85F0CD}"/>
              </a:ext>
            </a:extLst>
          </p:cNvPr>
          <p:cNvPicPr>
            <a:picLocks noChangeAspect="1"/>
          </p:cNvPicPr>
          <p:nvPr/>
        </p:nvPicPr>
        <p:blipFill>
          <a:blip r:embed="rId4"/>
          <a:stretch>
            <a:fillRect/>
          </a:stretch>
        </p:blipFill>
        <p:spPr>
          <a:xfrm>
            <a:off x="737899" y="921390"/>
            <a:ext cx="4645272" cy="3779947"/>
          </a:xfrm>
          <a:prstGeom prst="rect">
            <a:avLst/>
          </a:prstGeom>
        </p:spPr>
      </p:pic>
      <p:pic>
        <p:nvPicPr>
          <p:cNvPr id="13" name="Picture 12" descr="A graph with colorful circles and dots&#10;&#10;Description automatically generated with medium confidence">
            <a:extLst>
              <a:ext uri="{FF2B5EF4-FFF2-40B4-BE49-F238E27FC236}">
                <a16:creationId xmlns:a16="http://schemas.microsoft.com/office/drawing/2014/main" id="{05301D31-74C3-BD45-D89B-84E159D1DA87}"/>
              </a:ext>
            </a:extLst>
          </p:cNvPr>
          <p:cNvPicPr>
            <a:picLocks noChangeAspect="1"/>
          </p:cNvPicPr>
          <p:nvPr/>
        </p:nvPicPr>
        <p:blipFill>
          <a:blip r:embed="rId5"/>
          <a:stretch>
            <a:fillRect/>
          </a:stretch>
        </p:blipFill>
        <p:spPr>
          <a:xfrm>
            <a:off x="737899" y="921390"/>
            <a:ext cx="4645272" cy="3779947"/>
          </a:xfrm>
          <a:prstGeom prst="rect">
            <a:avLst/>
          </a:prstGeom>
        </p:spPr>
      </p:pic>
      <p:pic>
        <p:nvPicPr>
          <p:cNvPr id="15" name="Picture 14" descr="A graph with a concentric circle&#10;&#10;Description automatically generated with medium confidence">
            <a:extLst>
              <a:ext uri="{FF2B5EF4-FFF2-40B4-BE49-F238E27FC236}">
                <a16:creationId xmlns:a16="http://schemas.microsoft.com/office/drawing/2014/main" id="{98D103F6-B088-AE65-2F53-67545B716291}"/>
              </a:ext>
            </a:extLst>
          </p:cNvPr>
          <p:cNvPicPr>
            <a:picLocks noChangeAspect="1"/>
          </p:cNvPicPr>
          <p:nvPr/>
        </p:nvPicPr>
        <p:blipFill>
          <a:blip r:embed="rId6"/>
          <a:stretch>
            <a:fillRect/>
          </a:stretch>
        </p:blipFill>
        <p:spPr>
          <a:xfrm>
            <a:off x="737899" y="921390"/>
            <a:ext cx="4645272" cy="3779947"/>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QUASR #0229079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29</a:t>
            </a:fld>
            <a:endParaRPr lang="fr-FR"/>
          </a:p>
        </p:txBody>
      </p:sp>
      <p:pic>
        <p:nvPicPr>
          <p:cNvPr id="17" name="Picture 16" descr="A graph of a line&#10;&#10;Description automatically generated">
            <a:extLst>
              <a:ext uri="{FF2B5EF4-FFF2-40B4-BE49-F238E27FC236}">
                <a16:creationId xmlns:a16="http://schemas.microsoft.com/office/drawing/2014/main" id="{F9492750-EF62-0079-7A80-8FECB9045461}"/>
              </a:ext>
            </a:extLst>
          </p:cNvPr>
          <p:cNvPicPr>
            <a:picLocks noChangeAspect="1"/>
          </p:cNvPicPr>
          <p:nvPr/>
        </p:nvPicPr>
        <p:blipFill>
          <a:blip r:embed="rId7"/>
          <a:stretch>
            <a:fillRect/>
          </a:stretch>
        </p:blipFill>
        <p:spPr>
          <a:xfrm>
            <a:off x="5383171" y="838042"/>
            <a:ext cx="3218920" cy="3863295"/>
          </a:xfrm>
          <a:prstGeom prst="rect">
            <a:avLst/>
          </a:prstGeom>
        </p:spPr>
      </p:pic>
      <p:pic>
        <p:nvPicPr>
          <p:cNvPr id="19" name="Picture 18" descr="A graph with a red line&#10;&#10;Description automatically generated">
            <a:extLst>
              <a:ext uri="{FF2B5EF4-FFF2-40B4-BE49-F238E27FC236}">
                <a16:creationId xmlns:a16="http://schemas.microsoft.com/office/drawing/2014/main" id="{D1DB331E-045D-CD87-25E1-EB1E52D2BBA5}"/>
              </a:ext>
            </a:extLst>
          </p:cNvPr>
          <p:cNvPicPr>
            <a:picLocks noChangeAspect="1"/>
          </p:cNvPicPr>
          <p:nvPr/>
        </p:nvPicPr>
        <p:blipFill>
          <a:blip r:embed="rId8"/>
          <a:stretch>
            <a:fillRect/>
          </a:stretch>
        </p:blipFill>
        <p:spPr>
          <a:xfrm>
            <a:off x="5383171" y="838042"/>
            <a:ext cx="3218920" cy="3863295"/>
          </a:xfrm>
          <a:prstGeom prst="rect">
            <a:avLst/>
          </a:prstGeom>
        </p:spPr>
      </p:pic>
      <p:pic>
        <p:nvPicPr>
          <p:cNvPr id="3" name="Picture 2" descr="A graph of a graph&#10;&#10;Description automatically generated">
            <a:extLst>
              <a:ext uri="{FF2B5EF4-FFF2-40B4-BE49-F238E27FC236}">
                <a16:creationId xmlns:a16="http://schemas.microsoft.com/office/drawing/2014/main" id="{32E5DC1F-A68A-50B6-9EC9-0064455F3F72}"/>
              </a:ext>
            </a:extLst>
          </p:cNvPr>
          <p:cNvPicPr>
            <a:picLocks noChangeAspect="1"/>
          </p:cNvPicPr>
          <p:nvPr/>
        </p:nvPicPr>
        <p:blipFill>
          <a:blip r:embed="rId9"/>
          <a:stretch>
            <a:fillRect/>
          </a:stretch>
        </p:blipFill>
        <p:spPr>
          <a:xfrm>
            <a:off x="5383171" y="838042"/>
            <a:ext cx="3218920" cy="3863295"/>
          </a:xfrm>
          <a:prstGeom prst="rect">
            <a:avLst/>
          </a:prstGeom>
        </p:spPr>
      </p:pic>
      <p:pic>
        <p:nvPicPr>
          <p:cNvPr id="9" name="Picture 8" descr="A graph of a diamond with red and blue dots&#10;&#10;Description automatically generated">
            <a:extLst>
              <a:ext uri="{FF2B5EF4-FFF2-40B4-BE49-F238E27FC236}">
                <a16:creationId xmlns:a16="http://schemas.microsoft.com/office/drawing/2014/main" id="{C387F41A-5ADB-79EF-6375-E4847EBEE977}"/>
              </a:ext>
            </a:extLst>
          </p:cNvPr>
          <p:cNvPicPr>
            <a:picLocks noChangeAspect="1"/>
          </p:cNvPicPr>
          <p:nvPr/>
        </p:nvPicPr>
        <p:blipFill>
          <a:blip r:embed="rId10"/>
          <a:stretch>
            <a:fillRect/>
          </a:stretch>
        </p:blipFill>
        <p:spPr>
          <a:xfrm>
            <a:off x="5383171" y="838042"/>
            <a:ext cx="3218920" cy="3863295"/>
          </a:xfrm>
          <a:prstGeom prst="rect">
            <a:avLst/>
          </a:prstGeom>
        </p:spPr>
      </p:pic>
      <p:pic>
        <p:nvPicPr>
          <p:cNvPr id="8" name="Picture 7" descr="\documentclass{article}&#10;\usepackage{amsmath}&#10;\usepackage{amssymb}&#10;\pagestyle{empty}&#10;\begin{document}&#10;&#10;\begin{align*}&#10;   \iota = 6/12&#10;\end{align*}&#10;&#10;\end{document}" title="IguanaTex Picture Display">
            <a:extLst>
              <a:ext uri="{FF2B5EF4-FFF2-40B4-BE49-F238E27FC236}">
                <a16:creationId xmlns:a16="http://schemas.microsoft.com/office/drawing/2014/main" id="{05804903-D247-8B76-975C-1687AA68928C}"/>
              </a:ext>
            </a:extLst>
          </p:cNvPr>
          <p:cNvPicPr>
            <a:picLocks noChangeAspect="1"/>
          </p:cNvPicPr>
          <p:nvPr>
            <p:custDataLst>
              <p:tags r:id="rId1"/>
            </p:custDataLst>
          </p:nvPr>
        </p:nvPicPr>
        <p:blipFill>
          <a:blip r:embed="rId11"/>
          <a:stretch>
            <a:fillRect/>
          </a:stretch>
        </p:blipFill>
        <p:spPr>
          <a:xfrm>
            <a:off x="1493982" y="1106624"/>
            <a:ext cx="816000" cy="229029"/>
          </a:xfrm>
          <a:prstGeom prst="rect">
            <a:avLst/>
          </a:prstGeom>
        </p:spPr>
      </p:pic>
    </p:spTree>
    <p:extLst>
      <p:ext uri="{BB962C8B-B14F-4D97-AF65-F5344CB8AC3E}">
        <p14:creationId xmlns:p14="http://schemas.microsoft.com/office/powerpoint/2010/main" val="1898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and white diagram of a circular object&#10;&#10;Description automatically generated">
            <a:extLst>
              <a:ext uri="{FF2B5EF4-FFF2-40B4-BE49-F238E27FC236}">
                <a16:creationId xmlns:a16="http://schemas.microsoft.com/office/drawing/2014/main" id="{9EDEB0F7-4C25-A0A1-5170-DF284E040BD3}"/>
              </a:ext>
            </a:extLst>
          </p:cNvPr>
          <p:cNvPicPr>
            <a:picLocks noChangeAspect="1"/>
          </p:cNvPicPr>
          <p:nvPr/>
        </p:nvPicPr>
        <p:blipFill>
          <a:blip r:embed="rId6"/>
          <a:stretch>
            <a:fillRect/>
          </a:stretch>
        </p:blipFill>
        <p:spPr>
          <a:xfrm>
            <a:off x="6291915" y="88729"/>
            <a:ext cx="2274818" cy="4966042"/>
          </a:xfrm>
          <a:prstGeom prst="rect">
            <a:avLst/>
          </a:prstGeom>
        </p:spPr>
      </p:pic>
      <p:pic>
        <p:nvPicPr>
          <p:cNvPr id="14" name="Picture 13" descr="A graph of a graph showing a curved object&#10;&#10;Description automatically generated with medium confidence">
            <a:extLst>
              <a:ext uri="{FF2B5EF4-FFF2-40B4-BE49-F238E27FC236}">
                <a16:creationId xmlns:a16="http://schemas.microsoft.com/office/drawing/2014/main" id="{F5B21A40-609E-E96F-9A64-4AA9254FF9EA}"/>
              </a:ext>
            </a:extLst>
          </p:cNvPr>
          <p:cNvPicPr>
            <a:picLocks noChangeAspect="1"/>
          </p:cNvPicPr>
          <p:nvPr/>
        </p:nvPicPr>
        <p:blipFill>
          <a:blip r:embed="rId7"/>
          <a:stretch>
            <a:fillRect/>
          </a:stretch>
        </p:blipFill>
        <p:spPr>
          <a:xfrm>
            <a:off x="3810876" y="97631"/>
            <a:ext cx="2660381" cy="4966042"/>
          </a:xfrm>
          <a:prstGeom prst="rect">
            <a:avLst/>
          </a:prstGeom>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857311" y="1448873"/>
            <a:ext cx="3291564" cy="3386772"/>
          </a:xfrm>
        </p:spPr>
        <p:txBody>
          <a:bodyPr>
            <a:normAutofit lnSpcReduction="10000"/>
          </a:bodyPr>
          <a:lstStyle/>
          <a:p>
            <a:r>
              <a:rPr lang="fr-FR" sz="1400"/>
              <a:t>Default configuration : </a:t>
            </a:r>
          </a:p>
          <a:p>
            <a:pPr marL="0" indent="0">
              <a:buNone/>
            </a:pPr>
            <a:r>
              <a:rPr lang="fr-FR" sz="1400"/>
              <a:t>5/5 island chain and is representative of a resonant divertor concept</a:t>
            </a:r>
          </a:p>
          <a:p>
            <a:r>
              <a:rPr lang="fr-FR" sz="1400"/>
              <a:t>GYM00-1750 (</a:t>
            </a:r>
            <a:r>
              <a:rPr lang="fr-FR" sz="1400" b="1" i="1"/>
              <a:t>Robert Davies</a:t>
            </a:r>
            <a:r>
              <a:rPr lang="fr-FR" sz="1400" i="1"/>
              <a:t>)</a:t>
            </a:r>
            <a:r>
              <a:rPr lang="fr-FR" sz="1400"/>
              <a:t> :</a:t>
            </a:r>
          </a:p>
          <a:p>
            <a:pPr marL="0" indent="0">
              <a:buNone/>
            </a:pPr>
            <a:r>
              <a:rPr lang="fr-FR" sz="1400"/>
              <a:t>Chaotic edge and a 5/4 island explores the non-resonant divertor concept.</a:t>
            </a:r>
            <a:endParaRPr lang="fr-FR" sz="1400" b="1" i="1"/>
          </a:p>
          <a:p>
            <a:r>
              <a:rPr lang="fr-FR" sz="1400"/>
              <a:t> The current values for modular and planar coils are</a:t>
            </a:r>
          </a:p>
          <a:p>
            <a:pPr marL="0" indent="0">
              <a:buNone/>
            </a:pPr>
            <a:endParaRPr lang="fr-FR" sz="1400"/>
          </a:p>
          <a:p>
            <a:pPr marL="0" indent="0">
              <a:buNone/>
            </a:pPr>
            <a:endParaRPr lang="fr-FR" sz="1400"/>
          </a:p>
          <a:p>
            <a:pPr marL="0" indent="0">
              <a:buNone/>
            </a:pPr>
            <a:endParaRPr lang="fr-FR" sz="1400"/>
          </a:p>
          <a:p>
            <a:r>
              <a:rPr lang="fr-FR" sz="1400"/>
              <a:t>How to quantify the stochasticity in the edge ?</a:t>
            </a:r>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3309677" cy="1072753"/>
          </a:xfrm>
        </p:spPr>
        <p:txBody>
          <a:bodyPr>
            <a:normAutofit fontScale="90000"/>
          </a:bodyPr>
          <a:lstStyle/>
          <a:p>
            <a:r>
              <a:rPr lang="fr-FR" err="1"/>
              <a:t>Chaotic</a:t>
            </a:r>
            <a:r>
              <a:rPr lang="fr-FR"/>
              <a:t> configurations in W7X </a:t>
            </a:r>
            <a:r>
              <a:rPr lang="fr-FR" err="1"/>
              <a:t>revealed</a:t>
            </a:r>
            <a:r>
              <a:rPr lang="fr-FR"/>
              <a:t> by </a:t>
            </a:r>
            <a:r>
              <a:rPr lang="fr-FR" err="1"/>
              <a:t>tweaking</a:t>
            </a:r>
            <a:r>
              <a:rPr lang="fr-FR"/>
              <a:t> the </a:t>
            </a:r>
            <a:r>
              <a:rPr lang="fr-FR" err="1"/>
              <a:t>currents</a:t>
            </a:r>
            <a:r>
              <a:rPr lang="fr-FR"/>
              <a:t> </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a:t>
            </a:fld>
            <a:endParaRPr lang="fr-FR"/>
          </a:p>
        </p:txBody>
      </p:sp>
      <p:pic>
        <p:nvPicPr>
          <p:cNvPr id="34" name="Picture 33" descr="\documentclass{article}&#10;\usepackage{amsmath}&#10;\usepackage{amssymb}&#10;\pagestyle{empty}&#10;\begin{document}&#10;&#10;\begin{center}&#10;\begin{tabular}{c|c|c}&#10;  Configuration &amp; modular &amp; planar \\&#10;  \hline Default [MA] &amp; 1.62 &amp; 0.\\&#10;  \hline GYM00-1750 [MA] &amp; 1.1095 &amp; -0.3661\\&#10;\end{tabular}&#10;\end{center}&#10;&#10;\end{document}" title="IguanaTex Picture Display">
            <a:extLst>
              <a:ext uri="{FF2B5EF4-FFF2-40B4-BE49-F238E27FC236}">
                <a16:creationId xmlns:a16="http://schemas.microsoft.com/office/drawing/2014/main" id="{92EC10D3-4838-32B3-8522-28BFE616A7E5}"/>
              </a:ext>
            </a:extLst>
          </p:cNvPr>
          <p:cNvPicPr>
            <a:picLocks noChangeAspect="1"/>
          </p:cNvPicPr>
          <p:nvPr>
            <p:custDataLst>
              <p:tags r:id="rId1"/>
            </p:custDataLst>
          </p:nvPr>
        </p:nvPicPr>
        <p:blipFill>
          <a:blip r:embed="rId8"/>
          <a:stretch>
            <a:fillRect/>
          </a:stretch>
        </p:blipFill>
        <p:spPr>
          <a:xfrm>
            <a:off x="1165436" y="3607061"/>
            <a:ext cx="2774139" cy="546963"/>
          </a:xfrm>
          <a:prstGeom prst="rect">
            <a:avLst/>
          </a:prstGeom>
        </p:spPr>
      </p:pic>
      <p:sp>
        <p:nvSpPr>
          <p:cNvPr id="19" name="TextBox 18">
            <a:extLst>
              <a:ext uri="{FF2B5EF4-FFF2-40B4-BE49-F238E27FC236}">
                <a16:creationId xmlns:a16="http://schemas.microsoft.com/office/drawing/2014/main" id="{CA75EB91-14B8-F1AE-E234-BD60F3D7B897}"/>
              </a:ext>
            </a:extLst>
          </p:cNvPr>
          <p:cNvSpPr txBox="1"/>
          <p:nvPr/>
        </p:nvSpPr>
        <p:spPr>
          <a:xfrm>
            <a:off x="5660611" y="183833"/>
            <a:ext cx="806334" cy="300082"/>
          </a:xfrm>
          <a:prstGeom prst="rect">
            <a:avLst/>
          </a:prstGeom>
          <a:noFill/>
        </p:spPr>
        <p:txBody>
          <a:bodyPr wrap="square" rtlCol="0">
            <a:spAutoFit/>
          </a:bodyPr>
          <a:lstStyle/>
          <a:p>
            <a:r>
              <a:rPr lang="fr-CH">
                <a:latin typeface="Computing modern"/>
              </a:rPr>
              <a:t>Default</a:t>
            </a:r>
            <a:endParaRPr lang="en-CH">
              <a:latin typeface="Computing modern"/>
            </a:endParaRPr>
          </a:p>
        </p:txBody>
      </p:sp>
      <p:sp>
        <p:nvSpPr>
          <p:cNvPr id="20" name="TextBox 19">
            <a:extLst>
              <a:ext uri="{FF2B5EF4-FFF2-40B4-BE49-F238E27FC236}">
                <a16:creationId xmlns:a16="http://schemas.microsoft.com/office/drawing/2014/main" id="{A6F53FB7-5EC9-2B86-1C86-438EDB9C2644}"/>
              </a:ext>
            </a:extLst>
          </p:cNvPr>
          <p:cNvSpPr txBox="1"/>
          <p:nvPr/>
        </p:nvSpPr>
        <p:spPr>
          <a:xfrm>
            <a:off x="7370802" y="186553"/>
            <a:ext cx="1123628" cy="300082"/>
          </a:xfrm>
          <a:prstGeom prst="rect">
            <a:avLst/>
          </a:prstGeom>
          <a:noFill/>
        </p:spPr>
        <p:txBody>
          <a:bodyPr wrap="square" rtlCol="0">
            <a:spAutoFit/>
          </a:bodyPr>
          <a:lstStyle/>
          <a:p>
            <a:r>
              <a:rPr lang="fr-CH">
                <a:latin typeface="Computing modern"/>
              </a:rPr>
              <a:t>GYM00-1750</a:t>
            </a:r>
            <a:endParaRPr lang="en-CH">
              <a:latin typeface="Computing modern"/>
            </a:endParaRPr>
          </a:p>
        </p:txBody>
      </p:sp>
      <p:pic>
        <p:nvPicPr>
          <p:cNvPr id="23" name="Picture 22">
            <a:extLst>
              <a:ext uri="{FF2B5EF4-FFF2-40B4-BE49-F238E27FC236}">
                <a16:creationId xmlns:a16="http://schemas.microsoft.com/office/drawing/2014/main" id="{FB55B8A1-78A1-D185-DC2D-EA73F27DDE86}"/>
              </a:ext>
            </a:extLst>
          </p:cNvPr>
          <p:cNvPicPr>
            <a:picLocks noChangeAspect="1"/>
          </p:cNvPicPr>
          <p:nvPr/>
        </p:nvPicPr>
        <p:blipFill>
          <a:blip r:embed="rId9"/>
          <a:stretch>
            <a:fillRect/>
          </a:stretch>
        </p:blipFill>
        <p:spPr>
          <a:xfrm>
            <a:off x="4500622" y="815681"/>
            <a:ext cx="4005775" cy="3192794"/>
          </a:xfrm>
          <a:prstGeom prst="rect">
            <a:avLst/>
          </a:prstGeom>
          <a:ln>
            <a:solidFill>
              <a:schemeClr val="tx1"/>
            </a:solidFill>
          </a:ln>
          <a:effectLst>
            <a:outerShdw blurRad="292100" dist="139700" dir="2700000" algn="tl" rotWithShape="0">
              <a:srgbClr val="333333">
                <a:alpha val="65000"/>
              </a:srgbClr>
            </a:outerShdw>
          </a:effectLst>
        </p:spPr>
      </p:pic>
      <p:pic>
        <p:nvPicPr>
          <p:cNvPr id="26" name="Picture 25" descr="\documentclass{article}&#10;\usepackage{amsmath}&#10;\usepackage{amssymb}&#10;\pagestyle{empty}&#10;\begin{document}&#10;&#10;\begin{align*}&#10;   \phi = 0&#10;\end{align*}&#10;&#10;\end{document}" title="IguanaTex Picture Display">
            <a:extLst>
              <a:ext uri="{FF2B5EF4-FFF2-40B4-BE49-F238E27FC236}">
                <a16:creationId xmlns:a16="http://schemas.microsoft.com/office/drawing/2014/main" id="{B635B38C-E78F-5187-F052-94A613CE6B90}"/>
              </a:ext>
            </a:extLst>
          </p:cNvPr>
          <p:cNvPicPr>
            <a:picLocks noChangeAspect="1"/>
          </p:cNvPicPr>
          <p:nvPr>
            <p:custDataLst>
              <p:tags r:id="rId2"/>
            </p:custDataLst>
          </p:nvPr>
        </p:nvPicPr>
        <p:blipFill>
          <a:blip r:embed="rId10"/>
          <a:stretch>
            <a:fillRect/>
          </a:stretch>
        </p:blipFill>
        <p:spPr>
          <a:xfrm>
            <a:off x="7911844" y="4242405"/>
            <a:ext cx="463793" cy="177648"/>
          </a:xfrm>
          <a:prstGeom prst="rect">
            <a:avLst/>
          </a:prstGeom>
        </p:spPr>
      </p:pic>
      <p:pic>
        <p:nvPicPr>
          <p:cNvPr id="28" name="Picture 27" descr="\documentclass{article}&#10;\usepackage{amsmath}&#10;\usepackage{amssymb}&#10;\pagestyle{empty}&#10;\begin{document}&#10;&#10;\begin{align*}&#10;   \phi = 0&#10;\end{align*}&#10;&#10;\end{document}" title="IguanaTex Picture Display">
            <a:extLst>
              <a:ext uri="{FF2B5EF4-FFF2-40B4-BE49-F238E27FC236}">
                <a16:creationId xmlns:a16="http://schemas.microsoft.com/office/drawing/2014/main" id="{D3EF3B07-9CE5-D869-E67E-B76FBF2FCC13}"/>
              </a:ext>
            </a:extLst>
          </p:cNvPr>
          <p:cNvPicPr>
            <a:picLocks noChangeAspect="1"/>
          </p:cNvPicPr>
          <p:nvPr>
            <p:custDataLst>
              <p:tags r:id="rId3"/>
            </p:custDataLst>
          </p:nvPr>
        </p:nvPicPr>
        <p:blipFill>
          <a:blip r:embed="rId10"/>
          <a:stretch>
            <a:fillRect/>
          </a:stretch>
        </p:blipFill>
        <p:spPr>
          <a:xfrm>
            <a:off x="5802303" y="4240801"/>
            <a:ext cx="463793" cy="177648"/>
          </a:xfrm>
          <a:prstGeom prst="rect">
            <a:avLst/>
          </a:prstGeom>
        </p:spPr>
      </p:pic>
      <p:grpSp>
        <p:nvGrpSpPr>
          <p:cNvPr id="32" name="Group 31">
            <a:extLst>
              <a:ext uri="{FF2B5EF4-FFF2-40B4-BE49-F238E27FC236}">
                <a16:creationId xmlns:a16="http://schemas.microsoft.com/office/drawing/2014/main" id="{439FAEEA-2469-E21C-AB73-7659552E5788}"/>
              </a:ext>
            </a:extLst>
          </p:cNvPr>
          <p:cNvGrpSpPr/>
          <p:nvPr/>
        </p:nvGrpSpPr>
        <p:grpSpPr>
          <a:xfrm>
            <a:off x="4459794" y="501976"/>
            <a:ext cx="4427825" cy="4337313"/>
            <a:chOff x="4459794" y="501976"/>
            <a:chExt cx="4427825" cy="4337313"/>
          </a:xfrm>
        </p:grpSpPr>
        <p:pic>
          <p:nvPicPr>
            <p:cNvPr id="30" name="Picture 29" descr="A close-up of a graph&#10;&#10;Description automatically generated">
              <a:extLst>
                <a:ext uri="{FF2B5EF4-FFF2-40B4-BE49-F238E27FC236}">
                  <a16:creationId xmlns:a16="http://schemas.microsoft.com/office/drawing/2014/main" id="{B9420FCA-7EA9-6D5C-5BFA-026C7AE5354E}"/>
                </a:ext>
              </a:extLst>
            </p:cNvPr>
            <p:cNvPicPr>
              <a:picLocks noChangeAspect="1"/>
            </p:cNvPicPr>
            <p:nvPr/>
          </p:nvPicPr>
          <p:blipFill>
            <a:blip r:embed="rId11"/>
            <a:stretch>
              <a:fillRect/>
            </a:stretch>
          </p:blipFill>
          <p:spPr>
            <a:xfrm>
              <a:off x="4459794" y="501976"/>
              <a:ext cx="4139192" cy="4337313"/>
            </a:xfrm>
            <a:prstGeom prst="rect">
              <a:avLst/>
            </a:prstGeom>
            <a:ln>
              <a:noFill/>
            </a:ln>
            <a:effectLst>
              <a:outerShdw blurRad="292100" dist="139700" dir="2700000" algn="tl" rotWithShape="0">
                <a:srgbClr val="333333">
                  <a:alpha val="65000"/>
                </a:srgbClr>
              </a:outerShdw>
            </a:effectLst>
          </p:spPr>
        </p:pic>
        <p:sp>
          <p:nvSpPr>
            <p:cNvPr id="31" name="TextBox 30">
              <a:extLst>
                <a:ext uri="{FF2B5EF4-FFF2-40B4-BE49-F238E27FC236}">
                  <a16:creationId xmlns:a16="http://schemas.microsoft.com/office/drawing/2014/main" id="{893F8554-0CDE-3FAD-41BB-8B7F49423E28}"/>
                </a:ext>
              </a:extLst>
            </p:cNvPr>
            <p:cNvSpPr txBox="1"/>
            <p:nvPr/>
          </p:nvSpPr>
          <p:spPr>
            <a:xfrm>
              <a:off x="7290589" y="4562290"/>
              <a:ext cx="1597030" cy="276999"/>
            </a:xfrm>
            <a:prstGeom prst="rect">
              <a:avLst/>
            </a:prstGeom>
            <a:noFill/>
          </p:spPr>
          <p:txBody>
            <a:bodyPr wrap="square" rtlCol="0">
              <a:spAutoFit/>
            </a:bodyPr>
            <a:lstStyle/>
            <a:p>
              <a:r>
                <a:rPr lang="fr-FR" sz="1200" b="1" i="1"/>
                <a:t>Robert Davies</a:t>
              </a:r>
              <a:endParaRPr lang="en-CH"/>
            </a:p>
          </p:txBody>
        </p:sp>
      </p:grpSp>
    </p:spTree>
    <p:extLst>
      <p:ext uri="{BB962C8B-B14F-4D97-AF65-F5344CB8AC3E}">
        <p14:creationId xmlns:p14="http://schemas.microsoft.com/office/powerpoint/2010/main" val="318662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QUASR #0928241</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30</a:t>
            </a:fld>
            <a:endParaRPr lang="fr-FR"/>
          </a:p>
        </p:txBody>
      </p:sp>
      <p:pic>
        <p:nvPicPr>
          <p:cNvPr id="9" name="Picture 8">
            <a:extLst>
              <a:ext uri="{FF2B5EF4-FFF2-40B4-BE49-F238E27FC236}">
                <a16:creationId xmlns:a16="http://schemas.microsoft.com/office/drawing/2014/main" id="{B7F5C2CB-52AF-A7F1-CC82-DF7281201FE4}"/>
              </a:ext>
            </a:extLst>
          </p:cNvPr>
          <p:cNvPicPr>
            <a:picLocks noChangeAspect="1"/>
          </p:cNvPicPr>
          <p:nvPr/>
        </p:nvPicPr>
        <p:blipFill>
          <a:blip r:embed="rId2"/>
          <a:stretch>
            <a:fillRect/>
          </a:stretch>
        </p:blipFill>
        <p:spPr>
          <a:xfrm>
            <a:off x="3739769" y="2553138"/>
            <a:ext cx="5109763" cy="2587340"/>
          </a:xfrm>
          <a:prstGeom prst="rect">
            <a:avLst/>
          </a:prstGeom>
        </p:spPr>
      </p:pic>
      <p:pic>
        <p:nvPicPr>
          <p:cNvPr id="11" name="Picture 10">
            <a:extLst>
              <a:ext uri="{FF2B5EF4-FFF2-40B4-BE49-F238E27FC236}">
                <a16:creationId xmlns:a16="http://schemas.microsoft.com/office/drawing/2014/main" id="{B275C10C-E51F-3BFA-23A3-1378EE70F558}"/>
              </a:ext>
            </a:extLst>
          </p:cNvPr>
          <p:cNvPicPr>
            <a:picLocks noChangeAspect="1"/>
          </p:cNvPicPr>
          <p:nvPr/>
        </p:nvPicPr>
        <p:blipFill>
          <a:blip r:embed="rId3"/>
          <a:stretch>
            <a:fillRect/>
          </a:stretch>
        </p:blipFill>
        <p:spPr>
          <a:xfrm>
            <a:off x="6397925" y="236798"/>
            <a:ext cx="2404820" cy="2245317"/>
          </a:xfrm>
          <a:prstGeom prst="rect">
            <a:avLst/>
          </a:prstGeom>
        </p:spPr>
      </p:pic>
      <p:pic>
        <p:nvPicPr>
          <p:cNvPr id="13" name="Picture 12">
            <a:extLst>
              <a:ext uri="{FF2B5EF4-FFF2-40B4-BE49-F238E27FC236}">
                <a16:creationId xmlns:a16="http://schemas.microsoft.com/office/drawing/2014/main" id="{3AAB82AF-D1F8-1D2E-2D4D-97A73265A85A}"/>
              </a:ext>
            </a:extLst>
          </p:cNvPr>
          <p:cNvPicPr>
            <a:picLocks noChangeAspect="1"/>
          </p:cNvPicPr>
          <p:nvPr/>
        </p:nvPicPr>
        <p:blipFill>
          <a:blip r:embed="rId4"/>
          <a:stretch>
            <a:fillRect/>
          </a:stretch>
        </p:blipFill>
        <p:spPr>
          <a:xfrm>
            <a:off x="4089862" y="358815"/>
            <a:ext cx="2204788" cy="2245318"/>
          </a:xfrm>
          <a:prstGeom prst="rect">
            <a:avLst/>
          </a:prstGeom>
        </p:spPr>
      </p:pic>
      <p:pic>
        <p:nvPicPr>
          <p:cNvPr id="15" name="Picture 14">
            <a:extLst>
              <a:ext uri="{FF2B5EF4-FFF2-40B4-BE49-F238E27FC236}">
                <a16:creationId xmlns:a16="http://schemas.microsoft.com/office/drawing/2014/main" id="{0A293AEC-C199-58ED-024B-C43DB3E323A6}"/>
              </a:ext>
            </a:extLst>
          </p:cNvPr>
          <p:cNvPicPr>
            <a:picLocks noChangeAspect="1"/>
          </p:cNvPicPr>
          <p:nvPr/>
        </p:nvPicPr>
        <p:blipFill>
          <a:blip r:embed="rId5"/>
          <a:stretch>
            <a:fillRect/>
          </a:stretch>
        </p:blipFill>
        <p:spPr>
          <a:xfrm>
            <a:off x="799454" y="649131"/>
            <a:ext cx="3045737" cy="2448975"/>
          </a:xfrm>
          <a:prstGeom prst="rect">
            <a:avLst/>
          </a:prstGeom>
        </p:spPr>
      </p:pic>
    </p:spTree>
    <p:extLst>
      <p:ext uri="{BB962C8B-B14F-4D97-AF65-F5344CB8AC3E}">
        <p14:creationId xmlns:p14="http://schemas.microsoft.com/office/powerpoint/2010/main" val="998925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with a diagram of a large area of colored circles&#10;&#10;Description automatically generated with medium confidence">
            <a:extLst>
              <a:ext uri="{FF2B5EF4-FFF2-40B4-BE49-F238E27FC236}">
                <a16:creationId xmlns:a16="http://schemas.microsoft.com/office/drawing/2014/main" id="{E457AD71-255D-3189-DC28-16114A5BCEAA}"/>
              </a:ext>
            </a:extLst>
          </p:cNvPr>
          <p:cNvPicPr>
            <a:picLocks noChangeAspect="1"/>
          </p:cNvPicPr>
          <p:nvPr/>
        </p:nvPicPr>
        <p:blipFill>
          <a:blip r:embed="rId4"/>
          <a:stretch>
            <a:fillRect/>
          </a:stretch>
        </p:blipFill>
        <p:spPr>
          <a:xfrm>
            <a:off x="1196613" y="885586"/>
            <a:ext cx="6709558" cy="3783008"/>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QUASR #0928241</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31</a:t>
            </a:fld>
            <a:endParaRPr lang="fr-FR"/>
          </a:p>
        </p:txBody>
      </p:sp>
      <p:pic>
        <p:nvPicPr>
          <p:cNvPr id="3" name="Picture 2" descr="A diagram of a diagram&#10;&#10;Description automatically generated with medium confidence">
            <a:extLst>
              <a:ext uri="{FF2B5EF4-FFF2-40B4-BE49-F238E27FC236}">
                <a16:creationId xmlns:a16="http://schemas.microsoft.com/office/drawing/2014/main" id="{F6A0D7F2-8C9E-71B6-22DE-673DF90C68FD}"/>
              </a:ext>
            </a:extLst>
          </p:cNvPr>
          <p:cNvPicPr>
            <a:picLocks noChangeAspect="1"/>
          </p:cNvPicPr>
          <p:nvPr/>
        </p:nvPicPr>
        <p:blipFill>
          <a:blip r:embed="rId5"/>
          <a:stretch>
            <a:fillRect/>
          </a:stretch>
        </p:blipFill>
        <p:spPr>
          <a:xfrm>
            <a:off x="1196613" y="885586"/>
            <a:ext cx="6709558" cy="3783008"/>
          </a:xfrm>
          <a:prstGeom prst="rect">
            <a:avLst/>
          </a:prstGeom>
        </p:spPr>
      </p:pic>
      <p:pic>
        <p:nvPicPr>
          <p:cNvPr id="9" name="Picture 8" descr="A diagram of a diagram&#10;&#10;Description automatically generated with medium confidence">
            <a:extLst>
              <a:ext uri="{FF2B5EF4-FFF2-40B4-BE49-F238E27FC236}">
                <a16:creationId xmlns:a16="http://schemas.microsoft.com/office/drawing/2014/main" id="{E44FA008-6AF4-C1C2-66B5-9C53B1719E5E}"/>
              </a:ext>
            </a:extLst>
          </p:cNvPr>
          <p:cNvPicPr>
            <a:picLocks noChangeAspect="1"/>
          </p:cNvPicPr>
          <p:nvPr/>
        </p:nvPicPr>
        <p:blipFill>
          <a:blip r:embed="rId6"/>
          <a:stretch>
            <a:fillRect/>
          </a:stretch>
        </p:blipFill>
        <p:spPr>
          <a:xfrm>
            <a:off x="1196613" y="885586"/>
            <a:ext cx="6709558" cy="3783008"/>
          </a:xfrm>
          <a:prstGeom prst="rect">
            <a:avLst/>
          </a:prstGeom>
        </p:spPr>
      </p:pic>
      <p:pic>
        <p:nvPicPr>
          <p:cNvPr id="13" name="Picture 12" descr="A graph of a graph&#10;&#10;Description automatically generated with medium confidence">
            <a:extLst>
              <a:ext uri="{FF2B5EF4-FFF2-40B4-BE49-F238E27FC236}">
                <a16:creationId xmlns:a16="http://schemas.microsoft.com/office/drawing/2014/main" id="{CB8F8753-D973-EA97-55E4-0C8A4E018613}"/>
              </a:ext>
            </a:extLst>
          </p:cNvPr>
          <p:cNvPicPr>
            <a:picLocks noChangeAspect="1"/>
          </p:cNvPicPr>
          <p:nvPr/>
        </p:nvPicPr>
        <p:blipFill>
          <a:blip r:embed="rId7"/>
          <a:stretch>
            <a:fillRect/>
          </a:stretch>
        </p:blipFill>
        <p:spPr>
          <a:xfrm>
            <a:off x="3680328" y="1027119"/>
            <a:ext cx="4815214" cy="3185161"/>
          </a:xfrm>
          <a:prstGeom prst="rect">
            <a:avLst/>
          </a:prstGeom>
        </p:spPr>
      </p:pic>
      <p:pic>
        <p:nvPicPr>
          <p:cNvPr id="15" name="Picture 14" descr="A graph of a graph&#10;&#10;Description automatically generated with medium confidence">
            <a:extLst>
              <a:ext uri="{FF2B5EF4-FFF2-40B4-BE49-F238E27FC236}">
                <a16:creationId xmlns:a16="http://schemas.microsoft.com/office/drawing/2014/main" id="{6F22F763-DB40-5CCD-5417-031FBF673F38}"/>
              </a:ext>
            </a:extLst>
          </p:cNvPr>
          <p:cNvPicPr>
            <a:picLocks noChangeAspect="1"/>
          </p:cNvPicPr>
          <p:nvPr/>
        </p:nvPicPr>
        <p:blipFill>
          <a:blip r:embed="rId8"/>
          <a:stretch>
            <a:fillRect/>
          </a:stretch>
        </p:blipFill>
        <p:spPr>
          <a:xfrm>
            <a:off x="4151840" y="1339015"/>
            <a:ext cx="4343702" cy="2873266"/>
          </a:xfrm>
          <a:prstGeom prst="rect">
            <a:avLst/>
          </a:prstGeom>
        </p:spPr>
      </p:pic>
      <p:pic>
        <p:nvPicPr>
          <p:cNvPr id="11" name="Picture 10" descr="A graph of a graph&#10;&#10;Description automatically generated with medium confidence">
            <a:extLst>
              <a:ext uri="{FF2B5EF4-FFF2-40B4-BE49-F238E27FC236}">
                <a16:creationId xmlns:a16="http://schemas.microsoft.com/office/drawing/2014/main" id="{6FBBFDAB-957E-A9D9-E29B-F487EBD06508}"/>
              </a:ext>
            </a:extLst>
          </p:cNvPr>
          <p:cNvPicPr>
            <a:picLocks noChangeAspect="1"/>
          </p:cNvPicPr>
          <p:nvPr/>
        </p:nvPicPr>
        <p:blipFill>
          <a:blip r:embed="rId9"/>
          <a:stretch>
            <a:fillRect/>
          </a:stretch>
        </p:blipFill>
        <p:spPr>
          <a:xfrm>
            <a:off x="4020754" y="1252305"/>
            <a:ext cx="4474787" cy="2959976"/>
          </a:xfrm>
          <a:prstGeom prst="rect">
            <a:avLst/>
          </a:prstGeom>
        </p:spPr>
      </p:pic>
      <p:pic>
        <p:nvPicPr>
          <p:cNvPr id="17" name="Picture 16" descr="A graph of a line graph&#10;&#10;Description automatically generated with medium confidence">
            <a:extLst>
              <a:ext uri="{FF2B5EF4-FFF2-40B4-BE49-F238E27FC236}">
                <a16:creationId xmlns:a16="http://schemas.microsoft.com/office/drawing/2014/main" id="{9186D174-36E1-D0AE-66BF-4268A9AD8CA7}"/>
              </a:ext>
            </a:extLst>
          </p:cNvPr>
          <p:cNvPicPr>
            <a:picLocks noChangeAspect="1"/>
          </p:cNvPicPr>
          <p:nvPr/>
        </p:nvPicPr>
        <p:blipFill>
          <a:blip r:embed="rId10"/>
          <a:stretch>
            <a:fillRect/>
          </a:stretch>
        </p:blipFill>
        <p:spPr>
          <a:xfrm>
            <a:off x="4183138" y="1252305"/>
            <a:ext cx="4614706" cy="3052529"/>
          </a:xfrm>
          <a:prstGeom prst="rect">
            <a:avLst/>
          </a:prstGeom>
        </p:spPr>
      </p:pic>
      <p:pic>
        <p:nvPicPr>
          <p:cNvPr id="10" name="Picture 9" descr="\documentclass{article}&#10;\usepackage{amsmath}&#10;\usepackage{amssymb}&#10;\pagestyle{empty}&#10;\begin{document}&#10;&#10;\begin{align*}&#10;   \iota = 3/12&#10;\end{align*}&#10;&#10;\end{document}" title="IguanaTex Picture Display">
            <a:extLst>
              <a:ext uri="{FF2B5EF4-FFF2-40B4-BE49-F238E27FC236}">
                <a16:creationId xmlns:a16="http://schemas.microsoft.com/office/drawing/2014/main" id="{B579EE46-F692-58DA-6F42-95A1EF2CD77C}"/>
              </a:ext>
            </a:extLst>
          </p:cNvPr>
          <p:cNvPicPr>
            <a:picLocks noChangeAspect="1"/>
          </p:cNvPicPr>
          <p:nvPr>
            <p:custDataLst>
              <p:tags r:id="rId1"/>
            </p:custDataLst>
          </p:nvPr>
        </p:nvPicPr>
        <p:blipFill>
          <a:blip r:embed="rId11"/>
          <a:stretch>
            <a:fillRect/>
          </a:stretch>
        </p:blipFill>
        <p:spPr>
          <a:xfrm>
            <a:off x="2093795" y="1104486"/>
            <a:ext cx="816000" cy="229029"/>
          </a:xfrm>
          <a:prstGeom prst="rect">
            <a:avLst/>
          </a:prstGeom>
        </p:spPr>
      </p:pic>
    </p:spTree>
    <p:extLst>
      <p:ext uri="{BB962C8B-B14F-4D97-AF65-F5344CB8AC3E}">
        <p14:creationId xmlns:p14="http://schemas.microsoft.com/office/powerpoint/2010/main" val="360228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and white diagram of a circular object&#10;&#10;Description automatically generated">
            <a:extLst>
              <a:ext uri="{FF2B5EF4-FFF2-40B4-BE49-F238E27FC236}">
                <a16:creationId xmlns:a16="http://schemas.microsoft.com/office/drawing/2014/main" id="{B8ADBE03-8AF1-DA48-179C-32D58B741721}"/>
              </a:ext>
            </a:extLst>
          </p:cNvPr>
          <p:cNvPicPr>
            <a:picLocks noChangeAspect="1"/>
          </p:cNvPicPr>
          <p:nvPr/>
        </p:nvPicPr>
        <p:blipFill>
          <a:blip r:embed="rId4"/>
          <a:stretch>
            <a:fillRect/>
          </a:stretch>
        </p:blipFill>
        <p:spPr>
          <a:xfrm>
            <a:off x="589152" y="1274053"/>
            <a:ext cx="1509436" cy="3295173"/>
          </a:xfrm>
          <a:prstGeom prst="rect">
            <a:avLst/>
          </a:prstGeom>
        </p:spPr>
      </p:pic>
      <p:pic>
        <p:nvPicPr>
          <p:cNvPr id="10" name="Picture 9" descr="\documentclass{article}&#10;\usepackage{amsmath}&#10;\usepackage{amssymb}&#10;\pagestyle{empty}&#10;\begin{document}&#10;&#10;\begin{align*}&#10;   \phi = 0&#10;\end{align*}&#10;&#10;\end{document}" title="IguanaTex Picture Display">
            <a:extLst>
              <a:ext uri="{FF2B5EF4-FFF2-40B4-BE49-F238E27FC236}">
                <a16:creationId xmlns:a16="http://schemas.microsoft.com/office/drawing/2014/main" id="{37157CD6-0365-A25D-300D-3FD596143CC5}"/>
              </a:ext>
            </a:extLst>
          </p:cNvPr>
          <p:cNvPicPr>
            <a:picLocks noChangeAspect="1"/>
          </p:cNvPicPr>
          <p:nvPr>
            <p:custDataLst>
              <p:tags r:id="rId1"/>
            </p:custDataLst>
          </p:nvPr>
        </p:nvPicPr>
        <p:blipFill>
          <a:blip r:embed="rId5"/>
          <a:stretch>
            <a:fillRect/>
          </a:stretch>
        </p:blipFill>
        <p:spPr>
          <a:xfrm>
            <a:off x="1518488" y="3987293"/>
            <a:ext cx="420330" cy="161000"/>
          </a:xfrm>
          <a:prstGeom prst="rect">
            <a:avLst/>
          </a:prstGeom>
        </p:spPr>
      </p:pic>
      <p:pic>
        <p:nvPicPr>
          <p:cNvPr id="11" name="Picture 10" descr="A graph of a plane&#10;&#10;Description automatically generated with medium confidence">
            <a:extLst>
              <a:ext uri="{FF2B5EF4-FFF2-40B4-BE49-F238E27FC236}">
                <a16:creationId xmlns:a16="http://schemas.microsoft.com/office/drawing/2014/main" id="{172124B4-D472-94C2-13D2-586F0715021B}"/>
              </a:ext>
            </a:extLst>
          </p:cNvPr>
          <p:cNvPicPr>
            <a:picLocks noChangeAspect="1"/>
          </p:cNvPicPr>
          <p:nvPr/>
        </p:nvPicPr>
        <p:blipFill>
          <a:blip r:embed="rId6"/>
          <a:stretch>
            <a:fillRect/>
          </a:stretch>
        </p:blipFill>
        <p:spPr>
          <a:xfrm>
            <a:off x="2133897" y="1162382"/>
            <a:ext cx="3239243" cy="3372255"/>
          </a:xfrm>
          <a:prstGeom prst="rect">
            <a:avLst/>
          </a:prstGeom>
        </p:spPr>
      </p:pic>
      <p:pic>
        <p:nvPicPr>
          <p:cNvPr id="15" name="Picture 14" descr="A graph of a diagram&#10;&#10;Description automatically generated with medium confidence">
            <a:extLst>
              <a:ext uri="{FF2B5EF4-FFF2-40B4-BE49-F238E27FC236}">
                <a16:creationId xmlns:a16="http://schemas.microsoft.com/office/drawing/2014/main" id="{EC7C72F6-37A4-6557-6AFF-93DB2BDFDE80}"/>
              </a:ext>
            </a:extLst>
          </p:cNvPr>
          <p:cNvPicPr>
            <a:picLocks noChangeAspect="1"/>
          </p:cNvPicPr>
          <p:nvPr/>
        </p:nvPicPr>
        <p:blipFill>
          <a:blip r:embed="rId7"/>
          <a:stretch>
            <a:fillRect/>
          </a:stretch>
        </p:blipFill>
        <p:spPr>
          <a:xfrm>
            <a:off x="2133897" y="1162382"/>
            <a:ext cx="3239243" cy="3372255"/>
          </a:xfrm>
          <a:prstGeom prst="rect">
            <a:avLst/>
          </a:prstGeom>
        </p:spPr>
      </p:pic>
      <p:pic>
        <p:nvPicPr>
          <p:cNvPr id="17" name="Picture 16" descr="A graph of a diagram&#10;&#10;Description automatically generated with medium confidence">
            <a:extLst>
              <a:ext uri="{FF2B5EF4-FFF2-40B4-BE49-F238E27FC236}">
                <a16:creationId xmlns:a16="http://schemas.microsoft.com/office/drawing/2014/main" id="{048D57B3-C22D-7F3A-DD5B-EE3845264AB1}"/>
              </a:ext>
            </a:extLst>
          </p:cNvPr>
          <p:cNvPicPr>
            <a:picLocks noChangeAspect="1"/>
          </p:cNvPicPr>
          <p:nvPr/>
        </p:nvPicPr>
        <p:blipFill>
          <a:blip r:embed="rId8"/>
          <a:stretch>
            <a:fillRect/>
          </a:stretch>
        </p:blipFill>
        <p:spPr>
          <a:xfrm>
            <a:off x="2133897" y="1162382"/>
            <a:ext cx="3239243" cy="3372255"/>
          </a:xfrm>
          <a:prstGeom prst="rect">
            <a:avLst/>
          </a:prstGeom>
        </p:spPr>
      </p:pic>
      <p:pic>
        <p:nvPicPr>
          <p:cNvPr id="19" name="Picture 18" descr="A graph of a diagram&#10;&#10;Description automatically generated">
            <a:extLst>
              <a:ext uri="{FF2B5EF4-FFF2-40B4-BE49-F238E27FC236}">
                <a16:creationId xmlns:a16="http://schemas.microsoft.com/office/drawing/2014/main" id="{809688EF-F9C1-FAC3-DF36-D42D9F9B679F}"/>
              </a:ext>
            </a:extLst>
          </p:cNvPr>
          <p:cNvPicPr>
            <a:picLocks noChangeAspect="1"/>
          </p:cNvPicPr>
          <p:nvPr/>
        </p:nvPicPr>
        <p:blipFill>
          <a:blip r:embed="rId9"/>
          <a:stretch>
            <a:fillRect/>
          </a:stretch>
        </p:blipFill>
        <p:spPr>
          <a:xfrm>
            <a:off x="2133897" y="1162382"/>
            <a:ext cx="3239243" cy="3372255"/>
          </a:xfrm>
          <a:prstGeom prst="rect">
            <a:avLst/>
          </a:prstGeom>
        </p:spPr>
      </p:pic>
      <p:pic>
        <p:nvPicPr>
          <p:cNvPr id="21" name="Picture 20" descr="A graph of a diagram&#10;&#10;Description automatically generated with medium confidence">
            <a:extLst>
              <a:ext uri="{FF2B5EF4-FFF2-40B4-BE49-F238E27FC236}">
                <a16:creationId xmlns:a16="http://schemas.microsoft.com/office/drawing/2014/main" id="{09921F68-2C42-350F-92B5-58F990A16564}"/>
              </a:ext>
            </a:extLst>
          </p:cNvPr>
          <p:cNvPicPr>
            <a:picLocks noChangeAspect="1"/>
          </p:cNvPicPr>
          <p:nvPr/>
        </p:nvPicPr>
        <p:blipFill>
          <a:blip r:embed="rId10"/>
          <a:stretch>
            <a:fillRect/>
          </a:stretch>
        </p:blipFill>
        <p:spPr>
          <a:xfrm>
            <a:off x="2133897" y="1162382"/>
            <a:ext cx="3239243" cy="3372255"/>
          </a:xfrm>
          <a:prstGeom prst="rect">
            <a:avLst/>
          </a:prstGeom>
        </p:spPr>
      </p:pic>
      <p:pic>
        <p:nvPicPr>
          <p:cNvPr id="23" name="Picture 22" descr="A graph of a diagram&#10;&#10;Description automatically generated with medium confidence">
            <a:extLst>
              <a:ext uri="{FF2B5EF4-FFF2-40B4-BE49-F238E27FC236}">
                <a16:creationId xmlns:a16="http://schemas.microsoft.com/office/drawing/2014/main" id="{14AAB942-BFAD-099F-5CC8-860A9B5AF947}"/>
              </a:ext>
            </a:extLst>
          </p:cNvPr>
          <p:cNvPicPr>
            <a:picLocks noChangeAspect="1"/>
          </p:cNvPicPr>
          <p:nvPr/>
        </p:nvPicPr>
        <p:blipFill>
          <a:blip r:embed="rId11"/>
          <a:stretch>
            <a:fillRect/>
          </a:stretch>
        </p:blipFill>
        <p:spPr>
          <a:xfrm>
            <a:off x="2188030" y="1225998"/>
            <a:ext cx="3239243" cy="3372255"/>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418793" cy="1072753"/>
          </a:xfrm>
        </p:spPr>
        <p:txBody>
          <a:bodyPr>
            <a:normAutofit/>
          </a:bodyPr>
          <a:lstStyle/>
          <a:p>
            <a:r>
              <a:rPr lang="fr-CH"/>
              <a:t>Back on W7X-GYM00-1750  to caculate the turnstile flux</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32</a:t>
            </a:fld>
            <a:endParaRPr lang="fr-FR"/>
          </a:p>
        </p:txBody>
      </p:sp>
      <p:pic>
        <p:nvPicPr>
          <p:cNvPr id="24" name="Picture 23" descr="A graph with a dotted line&#10;&#10;Description automatically generated">
            <a:extLst>
              <a:ext uri="{FF2B5EF4-FFF2-40B4-BE49-F238E27FC236}">
                <a16:creationId xmlns:a16="http://schemas.microsoft.com/office/drawing/2014/main" id="{DFA6C849-082A-8F26-55BB-7C0F4E06E487}"/>
              </a:ext>
            </a:extLst>
          </p:cNvPr>
          <p:cNvPicPr>
            <a:picLocks noChangeAspect="1"/>
          </p:cNvPicPr>
          <p:nvPr/>
        </p:nvPicPr>
        <p:blipFill>
          <a:blip r:embed="rId12"/>
          <a:stretch>
            <a:fillRect/>
          </a:stretch>
        </p:blipFill>
        <p:spPr>
          <a:xfrm>
            <a:off x="5689296" y="1676401"/>
            <a:ext cx="2991414" cy="2173761"/>
          </a:xfrm>
          <a:prstGeom prst="rect">
            <a:avLst/>
          </a:prstGeom>
        </p:spPr>
      </p:pic>
      <p:pic>
        <p:nvPicPr>
          <p:cNvPr id="27" name="Picture 26" descr="A graph with numbers and points&#10;&#10;Description automatically generated">
            <a:extLst>
              <a:ext uri="{FF2B5EF4-FFF2-40B4-BE49-F238E27FC236}">
                <a16:creationId xmlns:a16="http://schemas.microsoft.com/office/drawing/2014/main" id="{5BA5CC37-68FB-7E29-39B8-B1AD9782979C}"/>
              </a:ext>
            </a:extLst>
          </p:cNvPr>
          <p:cNvPicPr>
            <a:picLocks noChangeAspect="1"/>
          </p:cNvPicPr>
          <p:nvPr/>
        </p:nvPicPr>
        <p:blipFill>
          <a:blip r:embed="rId13"/>
          <a:stretch>
            <a:fillRect/>
          </a:stretch>
        </p:blipFill>
        <p:spPr>
          <a:xfrm>
            <a:off x="5689296" y="1676401"/>
            <a:ext cx="2991414" cy="2173761"/>
          </a:xfrm>
          <a:prstGeom prst="rect">
            <a:avLst/>
          </a:prstGeom>
        </p:spPr>
      </p:pic>
      <p:pic>
        <p:nvPicPr>
          <p:cNvPr id="29" name="Picture 28" descr="A graph with blue dots&#10;&#10;Description automatically generated">
            <a:extLst>
              <a:ext uri="{FF2B5EF4-FFF2-40B4-BE49-F238E27FC236}">
                <a16:creationId xmlns:a16="http://schemas.microsoft.com/office/drawing/2014/main" id="{4A8B5916-AFC6-A0A7-3613-6BCA9B19A466}"/>
              </a:ext>
            </a:extLst>
          </p:cNvPr>
          <p:cNvPicPr>
            <a:picLocks noChangeAspect="1"/>
          </p:cNvPicPr>
          <p:nvPr/>
        </p:nvPicPr>
        <p:blipFill>
          <a:blip r:embed="rId14"/>
          <a:stretch>
            <a:fillRect/>
          </a:stretch>
        </p:blipFill>
        <p:spPr>
          <a:xfrm>
            <a:off x="5689296" y="1676401"/>
            <a:ext cx="2991414" cy="2173761"/>
          </a:xfrm>
          <a:prstGeom prst="rect">
            <a:avLst/>
          </a:prstGeom>
        </p:spPr>
      </p:pic>
      <p:pic>
        <p:nvPicPr>
          <p:cNvPr id="31" name="Picture 30" descr="A graph with blue dots&#10;&#10;Description automatically generated">
            <a:extLst>
              <a:ext uri="{FF2B5EF4-FFF2-40B4-BE49-F238E27FC236}">
                <a16:creationId xmlns:a16="http://schemas.microsoft.com/office/drawing/2014/main" id="{3802D22A-0674-AEF9-ACDC-E43EB83A9691}"/>
              </a:ext>
            </a:extLst>
          </p:cNvPr>
          <p:cNvPicPr>
            <a:picLocks noChangeAspect="1"/>
          </p:cNvPicPr>
          <p:nvPr/>
        </p:nvPicPr>
        <p:blipFill>
          <a:blip r:embed="rId15"/>
          <a:stretch>
            <a:fillRect/>
          </a:stretch>
        </p:blipFill>
        <p:spPr>
          <a:xfrm>
            <a:off x="5689296" y="1676401"/>
            <a:ext cx="2991414" cy="2173761"/>
          </a:xfrm>
          <a:prstGeom prst="rect">
            <a:avLst/>
          </a:prstGeom>
        </p:spPr>
      </p:pic>
      <p:pic>
        <p:nvPicPr>
          <p:cNvPr id="33" name="Picture 32" descr="A graph with blue dots&#10;&#10;Description automatically generated">
            <a:extLst>
              <a:ext uri="{FF2B5EF4-FFF2-40B4-BE49-F238E27FC236}">
                <a16:creationId xmlns:a16="http://schemas.microsoft.com/office/drawing/2014/main" id="{A39B9C1D-EA29-C5FA-1D28-9B5D658B8A14}"/>
              </a:ext>
            </a:extLst>
          </p:cNvPr>
          <p:cNvPicPr>
            <a:picLocks noChangeAspect="1"/>
          </p:cNvPicPr>
          <p:nvPr/>
        </p:nvPicPr>
        <p:blipFill>
          <a:blip r:embed="rId16"/>
          <a:stretch>
            <a:fillRect/>
          </a:stretch>
        </p:blipFill>
        <p:spPr>
          <a:xfrm>
            <a:off x="5689296" y="1676401"/>
            <a:ext cx="2991414" cy="2173761"/>
          </a:xfrm>
          <a:prstGeom prst="rect">
            <a:avLst/>
          </a:prstGeom>
        </p:spPr>
      </p:pic>
      <p:pic>
        <p:nvPicPr>
          <p:cNvPr id="35" name="Picture 34" descr="A graph with blue dots&#10;&#10;Description automatically generated">
            <a:extLst>
              <a:ext uri="{FF2B5EF4-FFF2-40B4-BE49-F238E27FC236}">
                <a16:creationId xmlns:a16="http://schemas.microsoft.com/office/drawing/2014/main" id="{475F76CF-2F21-F08C-29FB-0B7A3963C426}"/>
              </a:ext>
            </a:extLst>
          </p:cNvPr>
          <p:cNvPicPr>
            <a:picLocks noChangeAspect="1"/>
          </p:cNvPicPr>
          <p:nvPr/>
        </p:nvPicPr>
        <p:blipFill>
          <a:blip r:embed="rId17"/>
          <a:stretch>
            <a:fillRect/>
          </a:stretch>
        </p:blipFill>
        <p:spPr>
          <a:xfrm>
            <a:off x="5689296" y="1676401"/>
            <a:ext cx="2991414" cy="2173761"/>
          </a:xfrm>
          <a:prstGeom prst="rect">
            <a:avLst/>
          </a:prstGeom>
        </p:spPr>
      </p:pic>
      <p:pic>
        <p:nvPicPr>
          <p:cNvPr id="37" name="Picture 36" descr="A graph with blue dots&#10;&#10;Description automatically generated">
            <a:extLst>
              <a:ext uri="{FF2B5EF4-FFF2-40B4-BE49-F238E27FC236}">
                <a16:creationId xmlns:a16="http://schemas.microsoft.com/office/drawing/2014/main" id="{55E598C5-32C8-5539-971D-62B51D51F3C3}"/>
              </a:ext>
            </a:extLst>
          </p:cNvPr>
          <p:cNvPicPr>
            <a:picLocks noChangeAspect="1"/>
          </p:cNvPicPr>
          <p:nvPr/>
        </p:nvPicPr>
        <p:blipFill>
          <a:blip r:embed="rId18"/>
          <a:stretch>
            <a:fillRect/>
          </a:stretch>
        </p:blipFill>
        <p:spPr>
          <a:xfrm>
            <a:off x="5689296" y="1676401"/>
            <a:ext cx="2991414" cy="2173761"/>
          </a:xfrm>
          <a:prstGeom prst="rect">
            <a:avLst/>
          </a:prstGeom>
        </p:spPr>
      </p:pic>
      <p:pic>
        <p:nvPicPr>
          <p:cNvPr id="39" name="Picture 38" descr="A graph with blue dots&#10;&#10;Description automatically generated">
            <a:extLst>
              <a:ext uri="{FF2B5EF4-FFF2-40B4-BE49-F238E27FC236}">
                <a16:creationId xmlns:a16="http://schemas.microsoft.com/office/drawing/2014/main" id="{0BD45E87-5040-70AA-06ED-BEC320A73570}"/>
              </a:ext>
            </a:extLst>
          </p:cNvPr>
          <p:cNvPicPr>
            <a:picLocks noChangeAspect="1"/>
          </p:cNvPicPr>
          <p:nvPr/>
        </p:nvPicPr>
        <p:blipFill>
          <a:blip r:embed="rId19"/>
          <a:stretch>
            <a:fillRect/>
          </a:stretch>
        </p:blipFill>
        <p:spPr>
          <a:xfrm>
            <a:off x="5689296" y="1676401"/>
            <a:ext cx="2991414" cy="2173761"/>
          </a:xfrm>
          <a:prstGeom prst="rect">
            <a:avLst/>
          </a:prstGeom>
        </p:spPr>
      </p:pic>
      <p:pic>
        <p:nvPicPr>
          <p:cNvPr id="41" name="Picture 40" descr="A graph with blue dots&#10;&#10;Description automatically generated">
            <a:extLst>
              <a:ext uri="{FF2B5EF4-FFF2-40B4-BE49-F238E27FC236}">
                <a16:creationId xmlns:a16="http://schemas.microsoft.com/office/drawing/2014/main" id="{098CC799-1965-50E7-C4EC-48E3B7E5F3CE}"/>
              </a:ext>
            </a:extLst>
          </p:cNvPr>
          <p:cNvPicPr>
            <a:picLocks noChangeAspect="1"/>
          </p:cNvPicPr>
          <p:nvPr/>
        </p:nvPicPr>
        <p:blipFill>
          <a:blip r:embed="rId20"/>
          <a:stretch>
            <a:fillRect/>
          </a:stretch>
        </p:blipFill>
        <p:spPr>
          <a:xfrm>
            <a:off x="5689296" y="1676401"/>
            <a:ext cx="2991414" cy="2173761"/>
          </a:xfrm>
          <a:prstGeom prst="rect">
            <a:avLst/>
          </a:prstGeom>
        </p:spPr>
      </p:pic>
      <p:pic>
        <p:nvPicPr>
          <p:cNvPr id="45" name="Picture 44" descr="A graph with blue dots and lines&#10;&#10;Description automatically generated">
            <a:extLst>
              <a:ext uri="{FF2B5EF4-FFF2-40B4-BE49-F238E27FC236}">
                <a16:creationId xmlns:a16="http://schemas.microsoft.com/office/drawing/2014/main" id="{5769CE04-2EFB-4EA9-8B6B-20E11346CDC1}"/>
              </a:ext>
            </a:extLst>
          </p:cNvPr>
          <p:cNvPicPr>
            <a:picLocks noChangeAspect="1"/>
          </p:cNvPicPr>
          <p:nvPr/>
        </p:nvPicPr>
        <p:blipFill rotWithShape="1">
          <a:blip r:embed="rId21"/>
          <a:srcRect t="10352"/>
          <a:stretch/>
        </p:blipFill>
        <p:spPr>
          <a:xfrm>
            <a:off x="2276478" y="947552"/>
            <a:ext cx="6601430" cy="3837133"/>
          </a:xfrm>
          <a:prstGeom prst="rect">
            <a:avLst/>
          </a:prstGeom>
        </p:spPr>
      </p:pic>
    </p:spTree>
    <p:extLst>
      <p:ext uri="{BB962C8B-B14F-4D97-AF65-F5344CB8AC3E}">
        <p14:creationId xmlns:p14="http://schemas.microsoft.com/office/powerpoint/2010/main" val="82396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up of a computer generated image&#10;&#10;Description automatically generated">
            <a:extLst>
              <a:ext uri="{FF2B5EF4-FFF2-40B4-BE49-F238E27FC236}">
                <a16:creationId xmlns:a16="http://schemas.microsoft.com/office/drawing/2014/main" id="{441BFA60-EAE5-261E-B952-BE150AC98158}"/>
              </a:ext>
            </a:extLst>
          </p:cNvPr>
          <p:cNvPicPr>
            <a:picLocks noChangeAspect="1"/>
          </p:cNvPicPr>
          <p:nvPr/>
        </p:nvPicPr>
        <p:blipFill rotWithShape="1">
          <a:blip r:embed="rId3"/>
          <a:srcRect r="17387"/>
          <a:stretch/>
        </p:blipFill>
        <p:spPr>
          <a:xfrm>
            <a:off x="1168932" y="408238"/>
            <a:ext cx="4400572" cy="4663327"/>
          </a:xfrm>
          <a:prstGeom prst="rect">
            <a:avLst/>
          </a:prstGeom>
        </p:spPr>
      </p:pic>
      <p:pic>
        <p:nvPicPr>
          <p:cNvPr id="12" name="Picture 11" descr="A computer graphics of a plane&#10;&#10;Description automatically generated with medium confidence">
            <a:extLst>
              <a:ext uri="{FF2B5EF4-FFF2-40B4-BE49-F238E27FC236}">
                <a16:creationId xmlns:a16="http://schemas.microsoft.com/office/drawing/2014/main" id="{2A17D135-835B-48D9-F0BA-DDE03DFA7BD5}"/>
              </a:ext>
            </a:extLst>
          </p:cNvPr>
          <p:cNvPicPr>
            <a:picLocks noChangeAspect="1"/>
          </p:cNvPicPr>
          <p:nvPr/>
        </p:nvPicPr>
        <p:blipFill rotWithShape="1">
          <a:blip r:embed="rId4"/>
          <a:srcRect r="16697"/>
          <a:stretch/>
        </p:blipFill>
        <p:spPr>
          <a:xfrm>
            <a:off x="1113135" y="381872"/>
            <a:ext cx="4757353" cy="4761628"/>
          </a:xfrm>
          <a:prstGeom prst="rect">
            <a:avLst/>
          </a:prstGeom>
        </p:spPr>
      </p:pic>
      <p:pic>
        <p:nvPicPr>
          <p:cNvPr id="20" name="Picture 19" descr="A rainbow colored object with a graph&#10;&#10;Description automatically generated with medium confidence">
            <a:extLst>
              <a:ext uri="{FF2B5EF4-FFF2-40B4-BE49-F238E27FC236}">
                <a16:creationId xmlns:a16="http://schemas.microsoft.com/office/drawing/2014/main" id="{9E103B0B-3044-6B88-A735-E6BFA4897F7C}"/>
              </a:ext>
            </a:extLst>
          </p:cNvPr>
          <p:cNvPicPr>
            <a:picLocks noChangeAspect="1"/>
          </p:cNvPicPr>
          <p:nvPr/>
        </p:nvPicPr>
        <p:blipFill rotWithShape="1">
          <a:blip r:embed="rId5"/>
          <a:srcRect r="17035"/>
          <a:stretch/>
        </p:blipFill>
        <p:spPr>
          <a:xfrm>
            <a:off x="1113135" y="386596"/>
            <a:ext cx="4757353" cy="4752180"/>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7416947" cy="1072753"/>
          </a:xfrm>
        </p:spPr>
        <p:txBody>
          <a:bodyPr>
            <a:normAutofit/>
          </a:bodyPr>
          <a:lstStyle/>
          <a:p>
            <a:r>
              <a:rPr lang="en-CH"/>
              <a:t>Con</a:t>
            </a:r>
            <a:r>
              <a:rPr lang="fr-CH"/>
              <a:t>n</a:t>
            </a:r>
            <a:r>
              <a:rPr lang="en-CH"/>
              <a:t>ection </a:t>
            </a:r>
            <a:r>
              <a:rPr lang="fr-FR"/>
              <a:t>lenght is </a:t>
            </a:r>
            <a:r>
              <a:rPr lang="en-CH"/>
              <a:t>explained by the </a:t>
            </a:r>
            <a:r>
              <a:rPr lang="fr-CH"/>
              <a:t>turnstile</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33</a:t>
            </a:fld>
            <a:endParaRPr lang="fr-FR"/>
          </a:p>
        </p:txBody>
      </p:sp>
      <p:pic>
        <p:nvPicPr>
          <p:cNvPr id="3" name="Picture 2" descr="A graph of a graph showing a curved object&#10;&#10;Description automatically generated with medium confidence">
            <a:extLst>
              <a:ext uri="{FF2B5EF4-FFF2-40B4-BE49-F238E27FC236}">
                <a16:creationId xmlns:a16="http://schemas.microsoft.com/office/drawing/2014/main" id="{9EE76737-79E0-3EF8-E0CC-1AE4EA3655B6}"/>
              </a:ext>
            </a:extLst>
          </p:cNvPr>
          <p:cNvPicPr>
            <a:picLocks noChangeAspect="1"/>
          </p:cNvPicPr>
          <p:nvPr/>
        </p:nvPicPr>
        <p:blipFill>
          <a:blip r:embed="rId6"/>
          <a:stretch>
            <a:fillRect/>
          </a:stretch>
        </p:blipFill>
        <p:spPr>
          <a:xfrm>
            <a:off x="5878920" y="693562"/>
            <a:ext cx="2844923" cy="4270386"/>
          </a:xfrm>
          <a:prstGeom prst="rect">
            <a:avLst/>
          </a:prstGeom>
        </p:spPr>
      </p:pic>
    </p:spTree>
    <p:extLst>
      <p:ext uri="{BB962C8B-B14F-4D97-AF65-F5344CB8AC3E}">
        <p14:creationId xmlns:p14="http://schemas.microsoft.com/office/powerpoint/2010/main" val="395199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D1B4234-EC98-501E-8637-57269BB2828A}"/>
              </a:ext>
            </a:extLst>
          </p:cNvPr>
          <p:cNvPicPr>
            <a:picLocks noChangeAspect="1"/>
          </p:cNvPicPr>
          <p:nvPr/>
        </p:nvPicPr>
        <p:blipFill rotWithShape="1">
          <a:blip r:embed="rId7"/>
          <a:srcRect r="49655"/>
          <a:stretch/>
        </p:blipFill>
        <p:spPr>
          <a:xfrm>
            <a:off x="5921886" y="209908"/>
            <a:ext cx="2370103" cy="2396178"/>
          </a:xfrm>
          <a:prstGeom prst="rect">
            <a:avLst/>
          </a:prstGeom>
        </p:spPr>
      </p:pic>
      <p:pic>
        <p:nvPicPr>
          <p:cNvPr id="25" name="Picture 24">
            <a:extLst>
              <a:ext uri="{FF2B5EF4-FFF2-40B4-BE49-F238E27FC236}">
                <a16:creationId xmlns:a16="http://schemas.microsoft.com/office/drawing/2014/main" id="{B9105901-3305-C5BB-62EF-7418ED0A06C9}"/>
              </a:ext>
            </a:extLst>
          </p:cNvPr>
          <p:cNvPicPr>
            <a:picLocks noChangeAspect="1"/>
          </p:cNvPicPr>
          <p:nvPr/>
        </p:nvPicPr>
        <p:blipFill rotWithShape="1">
          <a:blip r:embed="rId8"/>
          <a:srcRect r="49232"/>
          <a:stretch/>
        </p:blipFill>
        <p:spPr>
          <a:xfrm>
            <a:off x="6508186" y="2386061"/>
            <a:ext cx="2431643" cy="2425290"/>
          </a:xfrm>
          <a:prstGeom prst="rect">
            <a:avLst/>
          </a:prstGeom>
        </p:spPr>
      </p:pic>
      <p:pic>
        <p:nvPicPr>
          <p:cNvPr id="26" name="Picture 25" descr="A black and white diagram of a circular object&#10;&#10;Description automatically generated">
            <a:extLst>
              <a:ext uri="{FF2B5EF4-FFF2-40B4-BE49-F238E27FC236}">
                <a16:creationId xmlns:a16="http://schemas.microsoft.com/office/drawing/2014/main" id="{F85733B9-2F29-F790-2368-0657DDF6E85F}"/>
              </a:ext>
            </a:extLst>
          </p:cNvPr>
          <p:cNvPicPr>
            <a:picLocks noChangeAspect="1"/>
          </p:cNvPicPr>
          <p:nvPr/>
        </p:nvPicPr>
        <p:blipFill>
          <a:blip r:embed="rId9"/>
          <a:stretch>
            <a:fillRect/>
          </a:stretch>
        </p:blipFill>
        <p:spPr>
          <a:xfrm>
            <a:off x="5721441" y="2327065"/>
            <a:ext cx="1266380" cy="2764571"/>
          </a:xfrm>
          <a:prstGeom prst="rect">
            <a:avLst/>
          </a:prstGeom>
        </p:spPr>
      </p:pic>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5162096" cy="1072753"/>
          </a:xfrm>
        </p:spPr>
        <p:txBody>
          <a:bodyPr>
            <a:noAutofit/>
          </a:bodyPr>
          <a:lstStyle/>
          <a:p>
            <a:r>
              <a:rPr lang="fr-CH"/>
              <a:t>Stochastic transport due to difference between inner and outer turnstiles</a:t>
            </a:r>
            <a:endParaRPr lang="fr-F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34</a:t>
            </a:fld>
            <a:endParaRPr lang="fr-FR"/>
          </a:p>
        </p:txBody>
      </p:sp>
      <p:sp>
        <p:nvSpPr>
          <p:cNvPr id="9" name="Content Placeholder 8">
            <a:extLst>
              <a:ext uri="{FF2B5EF4-FFF2-40B4-BE49-F238E27FC236}">
                <a16:creationId xmlns:a16="http://schemas.microsoft.com/office/drawing/2014/main" id="{DBB10E16-927B-376D-3A3E-7FE204B80D43}"/>
              </a:ext>
            </a:extLst>
          </p:cNvPr>
          <p:cNvSpPr>
            <a:spLocks noGrp="1"/>
          </p:cNvSpPr>
          <p:nvPr>
            <p:ph idx="1"/>
          </p:nvPr>
        </p:nvSpPr>
        <p:spPr>
          <a:xfrm>
            <a:off x="1019367" y="1499998"/>
            <a:ext cx="4581525" cy="3386772"/>
          </a:xfrm>
        </p:spPr>
        <p:txBody>
          <a:bodyPr>
            <a:normAutofit/>
          </a:bodyPr>
          <a:lstStyle/>
          <a:p>
            <a:r>
              <a:rPr lang="fr-CH" sz="1600"/>
              <a:t>Inner and outer turnstile fluxes have different values, the inner one is lower</a:t>
            </a:r>
          </a:p>
          <a:p>
            <a:endParaRPr lang="en-CH" sz="1600"/>
          </a:p>
          <a:p>
            <a:endParaRPr lang="fr-CH" sz="1600"/>
          </a:p>
          <a:p>
            <a:pPr marL="0" indent="0">
              <a:buNone/>
            </a:pPr>
            <a:endParaRPr lang="fr-CH" sz="1600"/>
          </a:p>
          <a:p>
            <a:pPr marL="0" indent="0">
              <a:buNone/>
            </a:pPr>
            <a:endParaRPr lang="en-CH" sz="100"/>
          </a:p>
          <a:p>
            <a:pPr>
              <a:spcBef>
                <a:spcPts val="600"/>
              </a:spcBef>
            </a:pPr>
            <a:r>
              <a:rPr lang="fr-CH" sz="1600"/>
              <a:t>The difference in turnstile flux induces transport</a:t>
            </a:r>
          </a:p>
          <a:p>
            <a:endParaRPr lang="fr-CH" sz="100"/>
          </a:p>
          <a:p>
            <a:pPr lvl="1"/>
            <a:r>
              <a:rPr lang="fr-CH" sz="1400"/>
              <a:t>From the inside, longer to go</a:t>
            </a:r>
            <a:r>
              <a:rPr lang="en-CH" sz="1400"/>
              <a:t> inside the island due to the low inner turnstile flux</a:t>
            </a:r>
          </a:p>
          <a:p>
            <a:pPr lvl="1"/>
            <a:r>
              <a:rPr lang="en-CH" sz="1400"/>
              <a:t>Once </a:t>
            </a:r>
            <a:r>
              <a:rPr lang="fr-CH" sz="1400"/>
              <a:t>inside </a:t>
            </a:r>
            <a:r>
              <a:rPr lang="en-CH" sz="1400"/>
              <a:t>however</a:t>
            </a:r>
            <a:r>
              <a:rPr lang="fr-CH" sz="1400"/>
              <a:t>, not long until the field line leave </a:t>
            </a:r>
            <a:r>
              <a:rPr lang="en-CH" sz="1400"/>
              <a:t>due to the high</a:t>
            </a:r>
            <a:r>
              <a:rPr lang="fr-CH" sz="1400"/>
              <a:t>er</a:t>
            </a:r>
            <a:r>
              <a:rPr lang="en-CH" sz="1400"/>
              <a:t> outer turnstile flux</a:t>
            </a:r>
          </a:p>
        </p:txBody>
      </p:sp>
      <p:pic>
        <p:nvPicPr>
          <p:cNvPr id="22" name="Picture 21" descr="\documentclass{article}&#10;\usepackage{amsmath}&#10;\usepackage{amssymb}&#10;\usepackage[table]{xcolor}&#10;\pagestyle{empty}&#10;\begin{document}&#10;&#10;\begin{table}&#10;\begin{tabular}{c|c|c}&#10;configuration &amp; $\Phi_{inner}/\tilde{B}_0^\phi$ &amp; $\Phi_{outer}/\tilde{B}_0^\phi$\\ &#10;\hline Q-0229079 [$10^{-5}$] &amp;  1.66 &amp; 2.29\\&#10;\hline Q-0928241 [$10^{-4}$] &amp; \color{red} 6.43 &amp; \color{red} 4.43\\&#10;\hline W7X-GYM00-1750 [$10^{-6}$] &amp; 8.15 &amp; 629.97\\&#10;\end{tabular}&#10;\end{table}&#10;\end{document}" title="IguanaTex Picture Display">
            <a:extLst>
              <a:ext uri="{FF2B5EF4-FFF2-40B4-BE49-F238E27FC236}">
                <a16:creationId xmlns:a16="http://schemas.microsoft.com/office/drawing/2014/main" id="{9B91B9BA-E730-7626-D5F0-81B5ADDCA59E}"/>
              </a:ext>
            </a:extLst>
          </p:cNvPr>
          <p:cNvPicPr>
            <a:picLocks noChangeAspect="1"/>
          </p:cNvPicPr>
          <p:nvPr>
            <p:custDataLst>
              <p:tags r:id="rId1"/>
            </p:custDataLst>
          </p:nvPr>
        </p:nvPicPr>
        <p:blipFill>
          <a:blip r:embed="rId10"/>
          <a:stretch>
            <a:fillRect/>
          </a:stretch>
        </p:blipFill>
        <p:spPr>
          <a:xfrm>
            <a:off x="1338724" y="2072388"/>
            <a:ext cx="4294398" cy="894933"/>
          </a:xfrm>
          <a:prstGeom prst="rect">
            <a:avLst/>
          </a:prstGeom>
        </p:spPr>
      </p:pic>
      <p:pic>
        <p:nvPicPr>
          <p:cNvPr id="30" name="Picture 29" descr="\documentclass{article}&#10;\usepackage{amsmath}&#10;\usepackage{amssymb}&#10;\pagestyle{empty}&#10;\begin{document}&#10;&#10;Q-0229079&#10;&#10;\end{document}" title="IguanaTex Picture Display">
            <a:extLst>
              <a:ext uri="{FF2B5EF4-FFF2-40B4-BE49-F238E27FC236}">
                <a16:creationId xmlns:a16="http://schemas.microsoft.com/office/drawing/2014/main" id="{572C9240-FF0D-8458-1E92-ECB4F919F0E7}"/>
              </a:ext>
            </a:extLst>
          </p:cNvPr>
          <p:cNvPicPr>
            <a:picLocks noChangeAspect="1"/>
          </p:cNvPicPr>
          <p:nvPr>
            <p:custDataLst>
              <p:tags r:id="rId2"/>
            </p:custDataLst>
          </p:nvPr>
        </p:nvPicPr>
        <p:blipFill>
          <a:blip r:embed="rId11"/>
          <a:stretch>
            <a:fillRect/>
          </a:stretch>
        </p:blipFill>
        <p:spPr>
          <a:xfrm>
            <a:off x="6561306" y="580282"/>
            <a:ext cx="681324" cy="135537"/>
          </a:xfrm>
          <a:prstGeom prst="rect">
            <a:avLst/>
          </a:prstGeom>
        </p:spPr>
      </p:pic>
      <p:pic>
        <p:nvPicPr>
          <p:cNvPr id="33" name="Picture 32" descr="\documentclass{article}&#10;\usepackage{amsmath}&#10;\usepackage{amssymb}&#10;\pagestyle{empty}&#10;\begin{document}&#10;&#10;Q-0928241&#10;&#10;\end{document}" title="IguanaTex Picture Display">
            <a:extLst>
              <a:ext uri="{FF2B5EF4-FFF2-40B4-BE49-F238E27FC236}">
                <a16:creationId xmlns:a16="http://schemas.microsoft.com/office/drawing/2014/main" id="{475C1DB5-BF71-D04C-11FA-0A864A5841F2}"/>
              </a:ext>
            </a:extLst>
          </p:cNvPr>
          <p:cNvPicPr>
            <a:picLocks noChangeAspect="1"/>
          </p:cNvPicPr>
          <p:nvPr>
            <p:custDataLst>
              <p:tags r:id="rId3"/>
            </p:custDataLst>
          </p:nvPr>
        </p:nvPicPr>
        <p:blipFill>
          <a:blip r:embed="rId12"/>
          <a:stretch>
            <a:fillRect/>
          </a:stretch>
        </p:blipFill>
        <p:spPr>
          <a:xfrm>
            <a:off x="7155489" y="2743174"/>
            <a:ext cx="649787" cy="130307"/>
          </a:xfrm>
          <a:prstGeom prst="rect">
            <a:avLst/>
          </a:prstGeom>
        </p:spPr>
      </p:pic>
      <p:pic>
        <p:nvPicPr>
          <p:cNvPr id="36" name="Picture 35" descr="\documentclass{article}&#10;\usepackage{amsmath}&#10;\usepackage{amssymb}&#10;\pagestyle{empty}&#10;\begin{document}&#10;&#10;W7X-GYM00-1750&#10;&#10;\end{document}" title="IguanaTex Picture Display">
            <a:extLst>
              <a:ext uri="{FF2B5EF4-FFF2-40B4-BE49-F238E27FC236}">
                <a16:creationId xmlns:a16="http://schemas.microsoft.com/office/drawing/2014/main" id="{AF177FE0-C5D9-735D-DEA1-68EFDE38EAB3}"/>
              </a:ext>
            </a:extLst>
          </p:cNvPr>
          <p:cNvPicPr>
            <a:picLocks noChangeAspect="1"/>
          </p:cNvPicPr>
          <p:nvPr>
            <p:custDataLst>
              <p:tags r:id="rId4"/>
            </p:custDataLst>
          </p:nvPr>
        </p:nvPicPr>
        <p:blipFill>
          <a:blip r:embed="rId13"/>
          <a:stretch>
            <a:fillRect/>
          </a:stretch>
        </p:blipFill>
        <p:spPr>
          <a:xfrm>
            <a:off x="6073971" y="4672044"/>
            <a:ext cx="653400" cy="57084"/>
          </a:xfrm>
          <a:prstGeom prst="rect">
            <a:avLst/>
          </a:prstGeom>
        </p:spPr>
      </p:pic>
    </p:spTree>
    <p:extLst>
      <p:ext uri="{BB962C8B-B14F-4D97-AF65-F5344CB8AC3E}">
        <p14:creationId xmlns:p14="http://schemas.microsoft.com/office/powerpoint/2010/main" val="986597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fish with a concentric circle&#10;&#10;Description automatically generated with medium confidence">
            <a:extLst>
              <a:ext uri="{FF2B5EF4-FFF2-40B4-BE49-F238E27FC236}">
                <a16:creationId xmlns:a16="http://schemas.microsoft.com/office/drawing/2014/main" id="{A4C62044-599C-9CBA-3C4F-F2BD186A0054}"/>
              </a:ext>
            </a:extLst>
          </p:cNvPr>
          <p:cNvPicPr>
            <a:picLocks noChangeAspect="1"/>
          </p:cNvPicPr>
          <p:nvPr/>
        </p:nvPicPr>
        <p:blipFill>
          <a:blip r:embed="rId3"/>
          <a:stretch>
            <a:fillRect/>
          </a:stretch>
        </p:blipFill>
        <p:spPr>
          <a:xfrm>
            <a:off x="5309635" y="1299757"/>
            <a:ext cx="3321603" cy="2614297"/>
          </a:xfrm>
          <a:prstGeom prst="rect">
            <a:avLst/>
          </a:prstGeom>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831224" y="1184455"/>
            <a:ext cx="4404760" cy="3386772"/>
          </a:xfrm>
        </p:spPr>
        <p:txBody>
          <a:bodyPr>
            <a:normAutofit/>
          </a:bodyPr>
          <a:lstStyle/>
          <a:p>
            <a:pPr>
              <a:lnSpc>
                <a:spcPct val="150000"/>
              </a:lnSpc>
            </a:pPr>
            <a:r>
              <a:rPr lang="fr-CH" sz="1600"/>
              <a:t>Apply the method in s</a:t>
            </a:r>
            <a:r>
              <a:rPr lang="en-CH" sz="1600"/>
              <a:t>tellarator optimization</a:t>
            </a:r>
            <a:endParaRPr lang="fr-CH" sz="1600"/>
          </a:p>
          <a:p>
            <a:pPr lvl="1"/>
            <a:r>
              <a:rPr lang="fr-CH" sz="1400"/>
              <a:t>R</a:t>
            </a:r>
            <a:r>
              <a:rPr lang="en-CH" sz="1400"/>
              <a:t>educing the chaos in the LHD edge</a:t>
            </a:r>
            <a:r>
              <a:rPr lang="fr-CH" sz="1400"/>
              <a:t>,  coordination with </a:t>
            </a:r>
            <a:r>
              <a:rPr lang="fr-CH" sz="1400" b="1"/>
              <a:t>Todd Elder</a:t>
            </a:r>
          </a:p>
          <a:p>
            <a:pPr lvl="1"/>
            <a:r>
              <a:rPr lang="fr-CH" sz="1400"/>
              <a:t>Find different chaotic configurations by changing the currents in existing stellarators</a:t>
            </a:r>
            <a:endParaRPr lang="fr-CH"/>
          </a:p>
          <a:p>
            <a:pPr>
              <a:lnSpc>
                <a:spcPct val="100000"/>
              </a:lnSpc>
            </a:pPr>
            <a:r>
              <a:rPr lang="fr-CH" sz="1600"/>
              <a:t>Relate</a:t>
            </a:r>
            <a:r>
              <a:rPr lang="en-CH" sz="1600"/>
              <a:t> the turnstile flux </a:t>
            </a:r>
            <a:r>
              <a:rPr lang="fr-CH" sz="1600"/>
              <a:t>to relevant transport metrics</a:t>
            </a:r>
          </a:p>
          <a:p>
            <a:pPr>
              <a:lnSpc>
                <a:spcPct val="100000"/>
              </a:lnSpc>
            </a:pPr>
            <a:endParaRPr lang="fr-CH" sz="100"/>
          </a:p>
          <a:p>
            <a:r>
              <a:rPr lang="fr-CH" sz="1600"/>
              <a:t>Find a robust method to identify all hetero/homo-clinic points</a:t>
            </a:r>
          </a:p>
          <a:p>
            <a:endParaRPr lang="fr-CH" sz="100"/>
          </a:p>
          <a:p>
            <a:r>
              <a:rPr lang="en-US" sz="1600"/>
              <a:t>If you want us to look at the turnstile flux in your configuration, we're happy to help!</a:t>
            </a:r>
            <a:endParaRPr lang="fr-CH" sz="1600"/>
          </a:p>
          <a:p>
            <a:pPr marL="0" indent="0">
              <a:buNone/>
            </a:pPr>
            <a:endParaRPr lang="fr-CH" sz="1600"/>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a:bodyPr>
          <a:lstStyle/>
          <a:p>
            <a:r>
              <a:rPr lang="fr-FR"/>
              <a:t>Next steps</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35</a:t>
            </a:fld>
            <a:endParaRPr lang="fr-FR"/>
          </a:p>
        </p:txBody>
      </p:sp>
      <p:sp>
        <p:nvSpPr>
          <p:cNvPr id="10" name="TextBox 9">
            <a:extLst>
              <a:ext uri="{FF2B5EF4-FFF2-40B4-BE49-F238E27FC236}">
                <a16:creationId xmlns:a16="http://schemas.microsoft.com/office/drawing/2014/main" id="{8B428C65-499B-9403-410C-D0E18899F8DA}"/>
              </a:ext>
            </a:extLst>
          </p:cNvPr>
          <p:cNvSpPr txBox="1"/>
          <p:nvPr/>
        </p:nvSpPr>
        <p:spPr>
          <a:xfrm>
            <a:off x="5456937" y="3939251"/>
            <a:ext cx="3091543" cy="338554"/>
          </a:xfrm>
          <a:prstGeom prst="rect">
            <a:avLst/>
          </a:prstGeom>
          <a:noFill/>
        </p:spPr>
        <p:txBody>
          <a:bodyPr wrap="square" rtlCol="0">
            <a:spAutoFit/>
          </a:bodyPr>
          <a:lstStyle/>
          <a:p>
            <a:r>
              <a:rPr lang="en-US" sz="800" i="1"/>
              <a:t>Suzuki et al., ‘Impact of Magnetic Topology on Radial Electric Field Profile in the Scrape-off Layer of the Large Helical Device’.</a:t>
            </a:r>
            <a:endParaRPr lang="en-CH" sz="800" i="1"/>
          </a:p>
        </p:txBody>
      </p:sp>
    </p:spTree>
    <p:extLst>
      <p:ext uri="{BB962C8B-B14F-4D97-AF65-F5344CB8AC3E}">
        <p14:creationId xmlns:p14="http://schemas.microsoft.com/office/powerpoint/2010/main" val="223761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showing a number of lines&#10;&#10;Description automatically generated with medium confidence">
            <a:extLst>
              <a:ext uri="{FF2B5EF4-FFF2-40B4-BE49-F238E27FC236}">
                <a16:creationId xmlns:a16="http://schemas.microsoft.com/office/drawing/2014/main" id="{88129935-DAC7-9ED8-A8EF-0B1FBF77A56C}"/>
              </a:ext>
            </a:extLst>
          </p:cNvPr>
          <p:cNvPicPr>
            <a:picLocks noChangeAspect="1"/>
          </p:cNvPicPr>
          <p:nvPr/>
        </p:nvPicPr>
        <p:blipFill rotWithShape="1">
          <a:blip r:embed="rId10"/>
          <a:srcRect l="19564" t="42582" r="30207" b="11395"/>
          <a:stretch/>
        </p:blipFill>
        <p:spPr>
          <a:xfrm>
            <a:off x="5127812" y="3233853"/>
            <a:ext cx="1446052" cy="1730096"/>
          </a:xfrm>
          <a:prstGeom prst="rect">
            <a:avLst/>
          </a:prstGeom>
          <a:ln>
            <a:solidFill>
              <a:schemeClr val="tx1"/>
            </a:solidFill>
          </a:ln>
        </p:spPr>
      </p:pic>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841580" y="812740"/>
            <a:ext cx="3807787" cy="3386772"/>
          </a:xfrm>
        </p:spPr>
        <p:txBody>
          <a:bodyPr>
            <a:normAutofit/>
          </a:bodyPr>
          <a:lstStyle/>
          <a:p>
            <a:endParaRPr lang="en-CH" sz="1600"/>
          </a:p>
          <a:p>
            <a:r>
              <a:rPr lang="fr-FR" sz="1600"/>
              <a:t>We have developed a robust method of calculating the turnstile fluxes</a:t>
            </a:r>
          </a:p>
          <a:p>
            <a:r>
              <a:rPr lang="fr-FR" sz="1600"/>
              <a:t>Validated this calculation against a toy model</a:t>
            </a:r>
          </a:p>
          <a:p>
            <a:r>
              <a:rPr lang="fr-FR" sz="1600"/>
              <a:t>The first computation (to our knowledge) of </a:t>
            </a:r>
            <a:r>
              <a:rPr lang="fr-FR" sz="1600" i="1"/>
              <a:t>turnstile area</a:t>
            </a:r>
            <a:r>
              <a:rPr lang="fr-FR" sz="1600"/>
              <a:t> in stellarator geometry directly from coils</a:t>
            </a:r>
          </a:p>
          <a:p>
            <a:r>
              <a:rPr lang="fr-FR" sz="1600"/>
              <a:t>Explain the connection length by the tangle structure </a:t>
            </a:r>
          </a:p>
        </p:txBody>
      </p:sp>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lstStyle/>
          <a:p>
            <a:r>
              <a:rPr lang="fr-FR" err="1"/>
              <a:t>Wrapping</a:t>
            </a:r>
            <a:r>
              <a:rPr lang="fr-FR"/>
              <a:t> </a:t>
            </a:r>
            <a:r>
              <a:rPr lang="fr-FR" err="1"/>
              <a:t>things</a:t>
            </a:r>
            <a:r>
              <a:rPr lang="fr-FR"/>
              <a:t> up</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36</a:t>
            </a:fld>
            <a:endParaRPr lang="fr-FR"/>
          </a:p>
        </p:txBody>
      </p:sp>
      <p:grpSp>
        <p:nvGrpSpPr>
          <p:cNvPr id="16" name="Group 15">
            <a:extLst>
              <a:ext uri="{FF2B5EF4-FFF2-40B4-BE49-F238E27FC236}">
                <a16:creationId xmlns:a16="http://schemas.microsoft.com/office/drawing/2014/main" id="{3114552C-6B94-0F26-C1B4-A279A8CE2D75}"/>
              </a:ext>
            </a:extLst>
          </p:cNvPr>
          <p:cNvGrpSpPr/>
          <p:nvPr/>
        </p:nvGrpSpPr>
        <p:grpSpPr>
          <a:xfrm>
            <a:off x="4850822" y="358815"/>
            <a:ext cx="3663115" cy="1228976"/>
            <a:chOff x="4363552" y="2671867"/>
            <a:chExt cx="4476135" cy="1501745"/>
          </a:xfrm>
        </p:grpSpPr>
        <p:pic>
          <p:nvPicPr>
            <p:cNvPr id="8" name="Picture 7" descr="A group of colored lines on a black background&#10;&#10;Description automatically generated">
              <a:extLst>
                <a:ext uri="{FF2B5EF4-FFF2-40B4-BE49-F238E27FC236}">
                  <a16:creationId xmlns:a16="http://schemas.microsoft.com/office/drawing/2014/main" id="{B6761857-ED0A-6010-9667-B43E45F4000C}"/>
                </a:ext>
              </a:extLst>
            </p:cNvPr>
            <p:cNvPicPr>
              <a:picLocks noChangeAspect="1"/>
            </p:cNvPicPr>
            <p:nvPr/>
          </p:nvPicPr>
          <p:blipFill>
            <a:blip r:embed="rId11"/>
            <a:stretch>
              <a:fillRect/>
            </a:stretch>
          </p:blipFill>
          <p:spPr>
            <a:xfrm>
              <a:off x="4363552" y="2738001"/>
              <a:ext cx="4355601" cy="1435611"/>
            </a:xfrm>
            <a:prstGeom prst="rect">
              <a:avLst/>
            </a:prstGeom>
          </p:spPr>
        </p:pic>
        <p:pic>
          <p:nvPicPr>
            <p:cNvPr id="9" name="Picture 8" descr="\documentclass{article}&#10;\usepackage{amsmath}&#10;\usepackage{amssymb}&#10;\pagestyle{empty}&#10;\begin{document}&#10;&#10;Forward&#10;&#10;\end{document}" title="IguanaTex Picture Display">
              <a:extLst>
                <a:ext uri="{FF2B5EF4-FFF2-40B4-BE49-F238E27FC236}">
                  <a16:creationId xmlns:a16="http://schemas.microsoft.com/office/drawing/2014/main" id="{B8D9D27E-F1C6-61D0-A3D3-D6F39B8291D9}"/>
                </a:ext>
              </a:extLst>
            </p:cNvPr>
            <p:cNvPicPr>
              <a:picLocks noChangeAspect="1"/>
            </p:cNvPicPr>
            <p:nvPr>
              <p:custDataLst>
                <p:tags r:id="rId1"/>
              </p:custDataLst>
            </p:nvPr>
          </p:nvPicPr>
          <p:blipFill>
            <a:blip r:embed="rId12"/>
            <a:stretch>
              <a:fillRect/>
            </a:stretch>
          </p:blipFill>
          <p:spPr>
            <a:xfrm>
              <a:off x="4928693" y="3912314"/>
              <a:ext cx="767216" cy="152401"/>
            </a:xfrm>
            <a:prstGeom prst="rect">
              <a:avLst/>
            </a:prstGeom>
          </p:spPr>
        </p:pic>
        <p:pic>
          <p:nvPicPr>
            <p:cNvPr id="10" name="Picture 9" descr="\documentclass{article}&#10;\usepackage{amsmath}&#10;\usepackage{amssymb}&#10;\pagestyle{empty}&#10;\begin{document}&#10;&#10;Backward&#10;&#10;\end{document}" title="IguanaTex Picture Display">
              <a:extLst>
                <a:ext uri="{FF2B5EF4-FFF2-40B4-BE49-F238E27FC236}">
                  <a16:creationId xmlns:a16="http://schemas.microsoft.com/office/drawing/2014/main" id="{63D9C958-AC76-0F9C-BE69-A7B02817D799}"/>
                </a:ext>
              </a:extLst>
            </p:cNvPr>
            <p:cNvPicPr>
              <a:picLocks noChangeAspect="1"/>
            </p:cNvPicPr>
            <p:nvPr>
              <p:custDataLst>
                <p:tags r:id="rId2"/>
              </p:custDataLst>
            </p:nvPr>
          </p:nvPicPr>
          <p:blipFill>
            <a:blip r:embed="rId13"/>
            <a:stretch>
              <a:fillRect/>
            </a:stretch>
          </p:blipFill>
          <p:spPr>
            <a:xfrm>
              <a:off x="7149736" y="3912314"/>
              <a:ext cx="868537" cy="144345"/>
            </a:xfrm>
            <a:prstGeom prst="rect">
              <a:avLst/>
            </a:prstGeom>
          </p:spPr>
        </p:pic>
        <p:pic>
          <p:nvPicPr>
            <p:cNvPr id="11" name="Picture 10" descr="\documentclass{article}&#10;\usepackage{amsmath}&#10;\usepackage{amssymb}&#10;\pagestyle{empty}&#10;\begin{document}&#10;&#10;\begin{align*}&#10;   W^s&#10;\end{align*}&#10;&#10;\end{document}" title="IguanaTex Picture Display">
              <a:extLst>
                <a:ext uri="{FF2B5EF4-FFF2-40B4-BE49-F238E27FC236}">
                  <a16:creationId xmlns:a16="http://schemas.microsoft.com/office/drawing/2014/main" id="{41EF06A4-B172-2D35-8D45-FD590BB7F2A1}"/>
                </a:ext>
              </a:extLst>
            </p:cNvPr>
            <p:cNvPicPr>
              <a:picLocks noChangeAspect="1"/>
            </p:cNvPicPr>
            <p:nvPr>
              <p:custDataLst>
                <p:tags r:id="rId3"/>
              </p:custDataLst>
            </p:nvPr>
          </p:nvPicPr>
          <p:blipFill>
            <a:blip r:embed="rId14"/>
            <a:stretch>
              <a:fillRect/>
            </a:stretch>
          </p:blipFill>
          <p:spPr>
            <a:xfrm>
              <a:off x="8598618" y="2671867"/>
              <a:ext cx="241069" cy="132267"/>
            </a:xfrm>
            <a:prstGeom prst="rect">
              <a:avLst/>
            </a:prstGeom>
          </p:spPr>
        </p:pic>
        <p:pic>
          <p:nvPicPr>
            <p:cNvPr id="12" name="Picture 11" descr="\documentclass{article}&#10;\usepackage{amsmath}&#10;\usepackage{amssymb}&#10;\pagestyle{empty}&#10;\begin{document}&#10;&#10;\begin{align*}&#10;   W^u&#10;\end{align*}&#10;&#10;\end{document}" title="IguanaTex Picture Display">
              <a:extLst>
                <a:ext uri="{FF2B5EF4-FFF2-40B4-BE49-F238E27FC236}">
                  <a16:creationId xmlns:a16="http://schemas.microsoft.com/office/drawing/2014/main" id="{3AD42CBC-D70F-7956-E2E9-7CC8E4F5E8DA}"/>
                </a:ext>
              </a:extLst>
            </p:cNvPr>
            <p:cNvPicPr>
              <a:picLocks noChangeAspect="1"/>
            </p:cNvPicPr>
            <p:nvPr>
              <p:custDataLst>
                <p:tags r:id="rId4"/>
              </p:custDataLst>
            </p:nvPr>
          </p:nvPicPr>
          <p:blipFill>
            <a:blip r:embed="rId15"/>
            <a:stretch>
              <a:fillRect/>
            </a:stretch>
          </p:blipFill>
          <p:spPr>
            <a:xfrm>
              <a:off x="4608464" y="2671867"/>
              <a:ext cx="260269" cy="132267"/>
            </a:xfrm>
            <a:prstGeom prst="rect">
              <a:avLst/>
            </a:prstGeom>
          </p:spPr>
        </p:pic>
        <p:pic>
          <p:nvPicPr>
            <p:cNvPr id="13" name="Picture 12" descr="\documentclass{article}&#10;\usepackage{amsmath}&#10;\usepackage{amssymb}&#10;\pagestyle{empty}&#10;\begin{document}&#10;&#10;\begin{align*}&#10;   \gamma_0&#10;\end{align*}&#10;&#10;\end{document}" title="IguanaTex Picture Display">
              <a:extLst>
                <a:ext uri="{FF2B5EF4-FFF2-40B4-BE49-F238E27FC236}">
                  <a16:creationId xmlns:a16="http://schemas.microsoft.com/office/drawing/2014/main" id="{4045FE9E-A867-60CE-D806-DEC749178CEE}"/>
                </a:ext>
              </a:extLst>
            </p:cNvPr>
            <p:cNvPicPr>
              <a:picLocks noChangeAspect="1"/>
            </p:cNvPicPr>
            <p:nvPr>
              <p:custDataLst>
                <p:tags r:id="rId5"/>
              </p:custDataLst>
            </p:nvPr>
          </p:nvPicPr>
          <p:blipFill>
            <a:blip r:embed="rId16"/>
            <a:stretch>
              <a:fillRect/>
            </a:stretch>
          </p:blipFill>
          <p:spPr>
            <a:xfrm>
              <a:off x="5695909" y="3150757"/>
              <a:ext cx="153601" cy="116267"/>
            </a:xfrm>
            <a:prstGeom prst="rect">
              <a:avLst/>
            </a:prstGeom>
          </p:spPr>
        </p:pic>
        <p:pic>
          <p:nvPicPr>
            <p:cNvPr id="14" name="Picture 13" descr="\documentclass{article}&#10;\usepackage{amsmath}&#10;\usepackage{amssymb}&#10;\pagestyle{empty}&#10;\begin{document}&#10;&#10;\begin{align*}&#10;   \gamma_2&#10;\end{align*}&#10;&#10;\end{document}" title="IguanaTex Picture Display">
              <a:extLst>
                <a:ext uri="{FF2B5EF4-FFF2-40B4-BE49-F238E27FC236}">
                  <a16:creationId xmlns:a16="http://schemas.microsoft.com/office/drawing/2014/main" id="{8EFEFB18-EDF1-5F74-64EB-4B1D830330F0}"/>
                </a:ext>
              </a:extLst>
            </p:cNvPr>
            <p:cNvPicPr>
              <a:picLocks noChangeAspect="1"/>
            </p:cNvPicPr>
            <p:nvPr>
              <p:custDataLst>
                <p:tags r:id="rId6"/>
              </p:custDataLst>
            </p:nvPr>
          </p:nvPicPr>
          <p:blipFill>
            <a:blip r:embed="rId17"/>
            <a:stretch>
              <a:fillRect/>
            </a:stretch>
          </p:blipFill>
          <p:spPr>
            <a:xfrm>
              <a:off x="4792465" y="3518505"/>
              <a:ext cx="152535" cy="116267"/>
            </a:xfrm>
            <a:prstGeom prst="rect">
              <a:avLst/>
            </a:prstGeom>
          </p:spPr>
        </p:pic>
        <p:pic>
          <p:nvPicPr>
            <p:cNvPr id="15" name="Picture 14" descr="\documentclass{article}&#10;\usepackage{amsmath}&#10;\usepackage{amssymb}&#10;\pagestyle{empty}&#10;\begin{document}&#10;&#10;\begin{align*}&#10;   \Sigma_{lobe}&#10;\end{align*}&#10;&#10;\end{document}" title="IguanaTex Picture Display">
              <a:extLst>
                <a:ext uri="{FF2B5EF4-FFF2-40B4-BE49-F238E27FC236}">
                  <a16:creationId xmlns:a16="http://schemas.microsoft.com/office/drawing/2014/main" id="{4DE65E66-E1EE-C100-F12E-F38BD8A24879}"/>
                </a:ext>
              </a:extLst>
            </p:cNvPr>
            <p:cNvPicPr>
              <a:picLocks noChangeAspect="1"/>
            </p:cNvPicPr>
            <p:nvPr>
              <p:custDataLst>
                <p:tags r:id="rId7"/>
              </p:custDataLst>
            </p:nvPr>
          </p:nvPicPr>
          <p:blipFill>
            <a:blip r:embed="rId18"/>
            <a:stretch>
              <a:fillRect/>
            </a:stretch>
          </p:blipFill>
          <p:spPr>
            <a:xfrm>
              <a:off x="4851064" y="3018671"/>
              <a:ext cx="357334" cy="148267"/>
            </a:xfrm>
            <a:prstGeom prst="rect">
              <a:avLst/>
            </a:prstGeom>
          </p:spPr>
        </p:pic>
      </p:grpSp>
      <p:pic>
        <p:nvPicPr>
          <p:cNvPr id="17" name="Picture 16" descr="A diagram of a graph&#10;&#10;Description automatically generated">
            <a:extLst>
              <a:ext uri="{FF2B5EF4-FFF2-40B4-BE49-F238E27FC236}">
                <a16:creationId xmlns:a16="http://schemas.microsoft.com/office/drawing/2014/main" id="{85556A5A-BD2F-1475-2A44-1E906FCF507C}"/>
              </a:ext>
            </a:extLst>
          </p:cNvPr>
          <p:cNvPicPr>
            <a:picLocks noChangeAspect="1"/>
          </p:cNvPicPr>
          <p:nvPr/>
        </p:nvPicPr>
        <p:blipFill>
          <a:blip r:embed="rId19"/>
          <a:stretch>
            <a:fillRect/>
          </a:stretch>
        </p:blipFill>
        <p:spPr>
          <a:xfrm>
            <a:off x="4820159" y="1677867"/>
            <a:ext cx="1886582" cy="1527065"/>
          </a:xfrm>
          <a:prstGeom prst="rect">
            <a:avLst/>
          </a:prstGeom>
        </p:spPr>
      </p:pic>
      <p:pic>
        <p:nvPicPr>
          <p:cNvPr id="18" name="Picture 17" descr="A graph of a diamond with red and blue dots&#10;&#10;Description automatically generated">
            <a:extLst>
              <a:ext uri="{FF2B5EF4-FFF2-40B4-BE49-F238E27FC236}">
                <a16:creationId xmlns:a16="http://schemas.microsoft.com/office/drawing/2014/main" id="{0F813D18-2185-86C0-DC91-2CEFD364E3EC}"/>
              </a:ext>
            </a:extLst>
          </p:cNvPr>
          <p:cNvPicPr>
            <a:picLocks noChangeAspect="1"/>
          </p:cNvPicPr>
          <p:nvPr/>
        </p:nvPicPr>
        <p:blipFill>
          <a:blip r:embed="rId20"/>
          <a:stretch>
            <a:fillRect/>
          </a:stretch>
        </p:blipFill>
        <p:spPr>
          <a:xfrm>
            <a:off x="6824042" y="1704604"/>
            <a:ext cx="1886454" cy="2264091"/>
          </a:xfrm>
          <a:prstGeom prst="rect">
            <a:avLst/>
          </a:prstGeom>
        </p:spPr>
      </p:pic>
    </p:spTree>
    <p:extLst>
      <p:ext uri="{BB962C8B-B14F-4D97-AF65-F5344CB8AC3E}">
        <p14:creationId xmlns:p14="http://schemas.microsoft.com/office/powerpoint/2010/main" val="2352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a:xfrm>
                <a:off x="904875" y="1241425"/>
                <a:ext cx="7726363" cy="3386772"/>
              </a:xfrm>
            </p:spPr>
            <p:txBody>
              <a:bodyPr/>
              <a:lstStyle/>
              <a:p>
                <a:r>
                  <a:rPr lang="fr-FR" sz="1800"/>
                  <a:t>Due to integration errors the linear regime is restricted by a lower bound </a:t>
                </a:r>
                <a14:m>
                  <m:oMath xmlns:m="http://schemas.openxmlformats.org/officeDocument/2006/math">
                    <m:sSub>
                      <m:sSubPr>
                        <m:ctrlPr>
                          <a:rPr lang="fr-FR" sz="1800" i="1" smtClean="0">
                            <a:latin typeface="Cambria Math" panose="02040503050406030204" pitchFamily="18" charset="0"/>
                            <a:ea typeface="Cambria Math" panose="02040503050406030204" pitchFamily="18" charset="0"/>
                          </a:rPr>
                        </m:ctrlPr>
                      </m:sSubPr>
                      <m:e>
                        <m:r>
                          <a:rPr lang="fr-FR" sz="1800" i="1">
                            <a:latin typeface="Cambria Math" panose="02040503050406030204" pitchFamily="18" charset="0"/>
                            <a:ea typeface="Cambria Math" panose="02040503050406030204" pitchFamily="18" charset="0"/>
                          </a:rPr>
                          <m:t>𝜀</m:t>
                        </m:r>
                      </m:e>
                      <m:sub>
                        <m:r>
                          <a:rPr lang="fr-CH" sz="1800" b="0" i="1" smtClean="0">
                            <a:latin typeface="Cambria Math" panose="02040503050406030204" pitchFamily="18" charset="0"/>
                            <a:ea typeface="Cambria Math" panose="02040503050406030204" pitchFamily="18" charset="0"/>
                          </a:rPr>
                          <m:t>𝑙𝑏</m:t>
                        </m:r>
                      </m:sub>
                    </m:sSub>
                    <m:r>
                      <a:rPr lang="fr-CH" sz="1800" b="0" i="1" smtClean="0">
                        <a:latin typeface="Cambria Math" panose="02040503050406030204" pitchFamily="18" charset="0"/>
                        <a:ea typeface="Cambria Math" panose="02040503050406030204" pitchFamily="18" charset="0"/>
                      </a:rPr>
                      <m:t>&lt;</m:t>
                    </m:r>
                    <m:r>
                      <a:rPr lang="fr-FR" sz="1800" i="1">
                        <a:latin typeface="Cambria Math" panose="02040503050406030204" pitchFamily="18" charset="0"/>
                        <a:ea typeface="Cambria Math" panose="02040503050406030204" pitchFamily="18" charset="0"/>
                      </a:rPr>
                      <m:t>𝜀</m:t>
                    </m:r>
                    <m:r>
                      <a:rPr lang="fr-CH" sz="1800" b="0" i="1" smtClean="0">
                        <a:latin typeface="Cambria Math" panose="02040503050406030204" pitchFamily="18" charset="0"/>
                        <a:ea typeface="Cambria Math" panose="02040503050406030204" pitchFamily="18" charset="0"/>
                      </a:rPr>
                      <m:t>≪1</m:t>
                    </m:r>
                  </m:oMath>
                </a14:m>
                <a:endParaRPr lang="fr-FR" sz="1800"/>
              </a:p>
              <a:p>
                <a:endParaRPr lang="fr-FR"/>
              </a:p>
            </p:txBody>
          </p:sp>
        </mc:Choice>
        <mc:Fallback xmlns="">
          <p:sp>
            <p:nvSpPr>
              <p:cNvPr id="2" name="Espace réservé du contenu 1">
                <a:extLst>
                  <a:ext uri="{FF2B5EF4-FFF2-40B4-BE49-F238E27FC236}">
                    <a16:creationId xmlns:a16="http://schemas.microsoft.com/office/drawing/2014/main" id="{3C04D4F0-9F00-D043-B80F-52268AB0057D}"/>
                  </a:ext>
                </a:extLst>
              </p:cNvPr>
              <p:cNvSpPr>
                <a:spLocks noGrp="1" noRot="1" noChangeAspect="1" noMove="1" noResize="1" noEditPoints="1" noAdjustHandles="1" noChangeArrowheads="1" noChangeShapeType="1" noTextEdit="1"/>
              </p:cNvSpPr>
              <p:nvPr>
                <p:ph idx="1"/>
              </p:nvPr>
            </p:nvSpPr>
            <p:spPr>
              <a:xfrm>
                <a:off x="904875" y="1241425"/>
                <a:ext cx="7726363" cy="3386772"/>
              </a:xfrm>
              <a:blipFill>
                <a:blip r:embed="rId2"/>
                <a:stretch>
                  <a:fillRect t="-1802" r="-1183"/>
                </a:stretch>
              </a:blipFill>
            </p:spPr>
            <p:txBody>
              <a:bodyPr/>
              <a:lstStyle/>
              <a:p>
                <a:r>
                  <a:rPr lang="en-CH">
                    <a:noFill/>
                  </a:rPr>
                  <a:t> </a:t>
                </a:r>
              </a:p>
            </p:txBody>
          </p:sp>
        </mc:Fallback>
      </mc:AlternateContent>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a:t>Linear regime lower bound</a:t>
            </a: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37</a:t>
            </a:fld>
            <a:endParaRPr lang="fr-FR"/>
          </a:p>
        </p:txBody>
      </p:sp>
      <p:pic>
        <p:nvPicPr>
          <p:cNvPr id="44" name="Picture 43" descr="A graph of a graph&#10;&#10;Description automatically generated">
            <a:extLst>
              <a:ext uri="{FF2B5EF4-FFF2-40B4-BE49-F238E27FC236}">
                <a16:creationId xmlns:a16="http://schemas.microsoft.com/office/drawing/2014/main" id="{F01870D5-06B0-8DBE-EEDA-8BB6E105F1C4}"/>
              </a:ext>
            </a:extLst>
          </p:cNvPr>
          <p:cNvPicPr>
            <a:picLocks noChangeAspect="1"/>
          </p:cNvPicPr>
          <p:nvPr/>
        </p:nvPicPr>
        <p:blipFill>
          <a:blip r:embed="rId3"/>
          <a:stretch>
            <a:fillRect/>
          </a:stretch>
        </p:blipFill>
        <p:spPr>
          <a:xfrm>
            <a:off x="3204192" y="1764492"/>
            <a:ext cx="4132880" cy="3118705"/>
          </a:xfrm>
          <a:prstGeom prst="rect">
            <a:avLst/>
          </a:prstGeom>
        </p:spPr>
      </p:pic>
    </p:spTree>
    <p:extLst>
      <p:ext uri="{BB962C8B-B14F-4D97-AF65-F5344CB8AC3E}">
        <p14:creationId xmlns:p14="http://schemas.microsoft.com/office/powerpoint/2010/main" val="203170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464079" cy="1072753"/>
          </a:xfrm>
        </p:spPr>
        <p:txBody>
          <a:bodyPr>
            <a:normAutofit/>
          </a:bodyPr>
          <a:lstStyle/>
          <a:p>
            <a:r>
              <a:rPr lang="fr-FR"/>
              <a:t>Finding many clinic points is a hard problem in general</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38</a:t>
            </a:fld>
            <a:endParaRPr lang="fr-FR"/>
          </a:p>
        </p:txBody>
      </p:sp>
      <p:pic>
        <p:nvPicPr>
          <p:cNvPr id="65" name="Picture 64" descr="A diagram of a graph&#10;&#10;Description automatically generated with medium confidence">
            <a:extLst>
              <a:ext uri="{FF2B5EF4-FFF2-40B4-BE49-F238E27FC236}">
                <a16:creationId xmlns:a16="http://schemas.microsoft.com/office/drawing/2014/main" id="{AB5EC821-2C0E-1EEE-8AA1-DB9152FE415C}"/>
              </a:ext>
            </a:extLst>
          </p:cNvPr>
          <p:cNvPicPr>
            <a:picLocks noChangeAspect="1"/>
          </p:cNvPicPr>
          <p:nvPr/>
        </p:nvPicPr>
        <p:blipFill>
          <a:blip r:embed="rId2"/>
          <a:stretch>
            <a:fillRect/>
          </a:stretch>
        </p:blipFill>
        <p:spPr>
          <a:xfrm>
            <a:off x="787018" y="1252305"/>
            <a:ext cx="4142052" cy="3270818"/>
          </a:xfrm>
          <a:prstGeom prst="rect">
            <a:avLst/>
          </a:prstGeom>
        </p:spPr>
      </p:pic>
      <p:pic>
        <p:nvPicPr>
          <p:cNvPr id="67" name="Picture 66" descr="A colorful graph on a grid&#10;&#10;Description automatically generated">
            <a:extLst>
              <a:ext uri="{FF2B5EF4-FFF2-40B4-BE49-F238E27FC236}">
                <a16:creationId xmlns:a16="http://schemas.microsoft.com/office/drawing/2014/main" id="{4E9E8295-3DC3-F95F-FC92-3B3C45C59D6B}"/>
              </a:ext>
            </a:extLst>
          </p:cNvPr>
          <p:cNvPicPr>
            <a:picLocks noChangeAspect="1"/>
          </p:cNvPicPr>
          <p:nvPr/>
        </p:nvPicPr>
        <p:blipFill>
          <a:blip r:embed="rId3"/>
          <a:stretch>
            <a:fillRect/>
          </a:stretch>
        </p:blipFill>
        <p:spPr>
          <a:xfrm>
            <a:off x="5016423" y="1327806"/>
            <a:ext cx="3812473" cy="2859355"/>
          </a:xfrm>
          <a:prstGeom prst="rect">
            <a:avLst/>
          </a:prstGeom>
        </p:spPr>
      </p:pic>
    </p:spTree>
    <p:extLst>
      <p:ext uri="{BB962C8B-B14F-4D97-AF65-F5344CB8AC3E}">
        <p14:creationId xmlns:p14="http://schemas.microsoft.com/office/powerpoint/2010/main" val="251174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fontScale="90000"/>
          </a:bodyPr>
          <a:lstStyle/>
          <a:p>
            <a:r>
              <a:rPr lang="fr-FR"/>
              <a:t>Link </a:t>
            </a:r>
            <a:r>
              <a:rPr lang="fr-FR" err="1"/>
              <a:t>between</a:t>
            </a:r>
            <a:r>
              <a:rPr lang="fr-FR"/>
              <a:t> the flow </a:t>
            </a:r>
            <a:r>
              <a:rPr lang="fr-FR" err="1"/>
              <a:t>map</a:t>
            </a:r>
            <a:r>
              <a:rPr lang="fr-FR"/>
              <a:t> </a:t>
            </a:r>
            <a:r>
              <a:rPr lang="fr-FR" err="1"/>
              <a:t>determinant</a:t>
            </a:r>
            <a:r>
              <a:rPr lang="fr-FR"/>
              <a:t> and the divergence free </a:t>
            </a:r>
            <a:r>
              <a:rPr lang="fr-FR" err="1"/>
              <a:t>field</a:t>
            </a:r>
            <a:endParaRPr lang="fr-F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39</a:t>
            </a:fld>
            <a:endParaRPr lang="fr-FR"/>
          </a:p>
        </p:txBody>
      </p:sp>
      <p:pic>
        <p:nvPicPr>
          <p:cNvPr id="8" name="Picture 7">
            <a:extLst>
              <a:ext uri="{FF2B5EF4-FFF2-40B4-BE49-F238E27FC236}">
                <a16:creationId xmlns:a16="http://schemas.microsoft.com/office/drawing/2014/main" id="{0837057D-C60C-DD1F-CA58-1FA3D26E0F08}"/>
              </a:ext>
            </a:extLst>
          </p:cNvPr>
          <p:cNvPicPr>
            <a:picLocks noChangeAspect="1"/>
          </p:cNvPicPr>
          <p:nvPr/>
        </p:nvPicPr>
        <p:blipFill>
          <a:blip r:embed="rId2"/>
          <a:stretch>
            <a:fillRect/>
          </a:stretch>
        </p:blipFill>
        <p:spPr>
          <a:xfrm>
            <a:off x="4399562" y="1065320"/>
            <a:ext cx="4125144" cy="3839420"/>
          </a:xfrm>
          <a:prstGeom prst="rect">
            <a:avLst/>
          </a:prstGeom>
        </p:spPr>
      </p:pic>
      <p:pic>
        <p:nvPicPr>
          <p:cNvPr id="10" name="Picture 9">
            <a:extLst>
              <a:ext uri="{FF2B5EF4-FFF2-40B4-BE49-F238E27FC236}">
                <a16:creationId xmlns:a16="http://schemas.microsoft.com/office/drawing/2014/main" id="{53436A65-A956-DEE5-AC0D-51C99E0E78F6}"/>
              </a:ext>
            </a:extLst>
          </p:cNvPr>
          <p:cNvPicPr>
            <a:picLocks noChangeAspect="1"/>
          </p:cNvPicPr>
          <p:nvPr/>
        </p:nvPicPr>
        <p:blipFill>
          <a:blip r:embed="rId3"/>
          <a:stretch>
            <a:fillRect/>
          </a:stretch>
        </p:blipFill>
        <p:spPr>
          <a:xfrm>
            <a:off x="1132924" y="1318494"/>
            <a:ext cx="3038589" cy="3520056"/>
          </a:xfrm>
          <a:prstGeom prst="rect">
            <a:avLst/>
          </a:prstGeom>
        </p:spPr>
      </p:pic>
    </p:spTree>
    <p:extLst>
      <p:ext uri="{BB962C8B-B14F-4D97-AF65-F5344CB8AC3E}">
        <p14:creationId xmlns:p14="http://schemas.microsoft.com/office/powerpoint/2010/main" val="4294294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spiraling structure&#10;&#10;Description automatically generated with medium confidence">
            <a:extLst>
              <a:ext uri="{FF2B5EF4-FFF2-40B4-BE49-F238E27FC236}">
                <a16:creationId xmlns:a16="http://schemas.microsoft.com/office/drawing/2014/main" id="{3878C509-9A09-7DB4-8C6C-A29AD65FB8CF}"/>
              </a:ext>
            </a:extLst>
          </p:cNvPr>
          <p:cNvPicPr>
            <a:picLocks noChangeAspect="1"/>
          </p:cNvPicPr>
          <p:nvPr/>
        </p:nvPicPr>
        <p:blipFill>
          <a:blip r:embed="rId6"/>
          <a:stretch>
            <a:fillRect/>
          </a:stretch>
        </p:blipFill>
        <p:spPr>
          <a:xfrm>
            <a:off x="4553202" y="439119"/>
            <a:ext cx="4045098" cy="2022548"/>
          </a:xfrm>
          <a:prstGeom prst="rect">
            <a:avLst/>
          </a:prstGeom>
        </p:spPr>
      </p:pic>
      <mc:AlternateContent xmlns:mc="http://schemas.openxmlformats.org/markup-compatibility/2006" xmlns:a14="http://schemas.microsoft.com/office/drawing/2010/main">
        <mc:Choice Requires="a14">
          <p:sp>
            <p:nvSpPr>
              <p:cNvPr id="2" name="Espace réservé pour une image  1">
                <a:extLst>
                  <a:ext uri="{FF2B5EF4-FFF2-40B4-BE49-F238E27FC236}">
                    <a16:creationId xmlns:a16="http://schemas.microsoft.com/office/drawing/2014/main" id="{D92A7967-4865-E640-98DC-2F68AD32F272}"/>
                  </a:ext>
                </a:extLst>
              </p:cNvPr>
              <p:cNvSpPr>
                <a:spLocks noGrp="1"/>
              </p:cNvSpPr>
              <p:nvPr>
                <p:ph type="pic" sz="quarter" idx="13"/>
              </p:nvPr>
            </p:nvSpPr>
            <p:spPr>
              <a:xfrm>
                <a:off x="904874" y="1359579"/>
                <a:ext cx="3413051" cy="3579812"/>
              </a:xfrm>
            </p:spPr>
            <p:txBody>
              <a:bodyPr>
                <a:normAutofit/>
              </a:bodyPr>
              <a:lstStyle/>
              <a:p>
                <a:r>
                  <a:rPr lang="fr-CH" sz="1400"/>
                  <a:t>Following the </a:t>
                </a:r>
                <a:r>
                  <a:rPr lang="fr-CH" sz="1400" err="1"/>
                  <a:t>magnetic</a:t>
                </a:r>
                <a:r>
                  <a:rPr lang="fr-CH" sz="1400"/>
                  <a:t> </a:t>
                </a:r>
                <a:r>
                  <a:rPr lang="fr-CH" sz="1400" err="1"/>
                  <a:t>field</a:t>
                </a:r>
                <a:r>
                  <a:rPr lang="fr-CH" sz="1400"/>
                  <a:t> and </a:t>
                </a:r>
                <a:r>
                  <a:rPr lang="fr-CH" sz="1400" err="1"/>
                  <a:t>recording</a:t>
                </a:r>
                <a:r>
                  <a:rPr lang="fr-CH" sz="1400"/>
                  <a:t> their intersection </a:t>
                </a:r>
                <a:r>
                  <a:rPr lang="fr-CH" sz="1400" err="1"/>
                  <a:t>with</a:t>
                </a:r>
                <a:r>
                  <a:rPr lang="fr-CH" sz="1400"/>
                  <a:t> constant </a:t>
                </a:r>
                <a14:m>
                  <m:oMath xmlns:m="http://schemas.openxmlformats.org/officeDocument/2006/math">
                    <m:r>
                      <a:rPr lang="fr-CH" sz="1400" i="1" smtClean="0">
                        <a:latin typeface="Cambria Math" panose="02040503050406030204" pitchFamily="18" charset="0"/>
                        <a:ea typeface="Cambria Math" panose="02040503050406030204" pitchFamily="18" charset="0"/>
                      </a:rPr>
                      <m:t>𝜙</m:t>
                    </m:r>
                  </m:oMath>
                </a14:m>
                <a:r>
                  <a:rPr lang="fr-CH" sz="1400"/>
                  <a:t> planes</a:t>
                </a:r>
              </a:p>
              <a:p>
                <a:r>
                  <a:rPr lang="fr-CH" sz="1400"/>
                  <a:t>The </a:t>
                </a:r>
                <a:r>
                  <a:rPr lang="fr-CH" sz="1400" err="1"/>
                  <a:t>poincare</a:t>
                </a:r>
                <a:r>
                  <a:rPr lang="fr-CH" sz="1400"/>
                  <a:t> </a:t>
                </a:r>
                <a:r>
                  <a:rPr lang="fr-CH" sz="1400" err="1"/>
                  <a:t>map</a:t>
                </a:r>
                <a:r>
                  <a:rPr lang="fr-CH" sz="1400"/>
                  <a:t> </a:t>
                </a:r>
                <a:r>
                  <a:rPr lang="fr-CH" sz="1400" err="1"/>
                  <a:t>sends</a:t>
                </a:r>
                <a:r>
                  <a:rPr lang="fr-CH" sz="1400"/>
                  <a:t> points </a:t>
                </a:r>
                <a:r>
                  <a:rPr lang="fr-CH" sz="1400" err="1"/>
                  <a:t>from</a:t>
                </a:r>
                <a:r>
                  <a:rPr lang="fr-CH" sz="1400"/>
                  <a:t> the </a:t>
                </a:r>
                <a14:m>
                  <m:oMath xmlns:m="http://schemas.openxmlformats.org/officeDocument/2006/math">
                    <m:sSub>
                      <m:sSubPr>
                        <m:ctrlPr>
                          <a:rPr lang="fr-CH" sz="1400" i="1" smtClean="0">
                            <a:latin typeface="Cambria Math" panose="02040503050406030204" pitchFamily="18" charset="0"/>
                            <a:ea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𝜙</m:t>
                        </m:r>
                      </m:e>
                      <m:sub>
                        <m:r>
                          <a:rPr lang="fr-CH" sz="1400" b="0" i="1" smtClean="0">
                            <a:latin typeface="Cambria Math" panose="02040503050406030204" pitchFamily="18" charset="0"/>
                            <a:ea typeface="Cambria Math" panose="02040503050406030204" pitchFamily="18" charset="0"/>
                          </a:rPr>
                          <m:t>𝑖</m:t>
                        </m:r>
                      </m:sub>
                    </m:sSub>
                  </m:oMath>
                </a14:m>
                <a:r>
                  <a:rPr lang="fr-CH" sz="1400"/>
                  <a:t> section to the </a:t>
                </a:r>
                <a14:m>
                  <m:oMath xmlns:m="http://schemas.openxmlformats.org/officeDocument/2006/math">
                    <m:sSub>
                      <m:sSubPr>
                        <m:ctrlPr>
                          <a:rPr lang="fr-CH" sz="1400" i="1">
                            <a:latin typeface="Cambria Math" panose="02040503050406030204" pitchFamily="18" charset="0"/>
                            <a:ea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𝜙</m:t>
                        </m:r>
                      </m:e>
                      <m:sub>
                        <m:r>
                          <a:rPr lang="fr-CH" sz="1400" i="1">
                            <a:latin typeface="Cambria Math" panose="02040503050406030204" pitchFamily="18" charset="0"/>
                            <a:ea typeface="Cambria Math" panose="02040503050406030204" pitchFamily="18" charset="0"/>
                          </a:rPr>
                          <m:t>𝑖</m:t>
                        </m:r>
                      </m:sub>
                    </m:sSub>
                    <m:r>
                      <a:rPr lang="fr-CH" sz="1400" i="1">
                        <a:latin typeface="Cambria Math" panose="02040503050406030204" pitchFamily="18" charset="0"/>
                        <a:ea typeface="Cambria Math" panose="02040503050406030204" pitchFamily="18" charset="0"/>
                      </a:rPr>
                      <m:t> </m:t>
                    </m:r>
                    <m:r>
                      <a:rPr lang="fr-CH" sz="1400" b="0" i="1" smtClean="0">
                        <a:latin typeface="Cambria Math" panose="02040503050406030204" pitchFamily="18" charset="0"/>
                        <a:ea typeface="Cambria Math" panose="02040503050406030204" pitchFamily="18" charset="0"/>
                      </a:rPr>
                      <m:t>+</m:t>
                    </m:r>
                    <m:f>
                      <m:fPr>
                        <m:type m:val="lin"/>
                        <m:ctrlPr>
                          <a:rPr lang="fr-CH" sz="1400" b="0" i="1" smtClean="0">
                            <a:latin typeface="Cambria Math" panose="02040503050406030204" pitchFamily="18" charset="0"/>
                            <a:ea typeface="Cambria Math" panose="02040503050406030204" pitchFamily="18" charset="0"/>
                          </a:rPr>
                        </m:ctrlPr>
                      </m:fPr>
                      <m:num>
                        <m:r>
                          <a:rPr lang="fr-CH" sz="1400" b="0" i="1" smtClean="0">
                            <a:latin typeface="Cambria Math" panose="02040503050406030204" pitchFamily="18" charset="0"/>
                            <a:ea typeface="Cambria Math" panose="02040503050406030204" pitchFamily="18" charset="0"/>
                          </a:rPr>
                          <m:t>2</m:t>
                        </m:r>
                        <m:r>
                          <a:rPr lang="fr-CH" sz="1400" b="0" i="1" smtClean="0">
                            <a:latin typeface="Cambria Math" panose="02040503050406030204" pitchFamily="18" charset="0"/>
                            <a:ea typeface="Cambria Math" panose="02040503050406030204" pitchFamily="18" charset="0"/>
                          </a:rPr>
                          <m:t>𝜋</m:t>
                        </m:r>
                      </m:num>
                      <m:den>
                        <m:sSub>
                          <m:sSubPr>
                            <m:ctrlPr>
                              <a:rPr lang="fr-CH" sz="1400" b="0" i="1" smtClean="0">
                                <a:latin typeface="Cambria Math" panose="02040503050406030204" pitchFamily="18" charset="0"/>
                                <a:ea typeface="Cambria Math" panose="02040503050406030204" pitchFamily="18" charset="0"/>
                              </a:rPr>
                            </m:ctrlPr>
                          </m:sSubPr>
                          <m:e>
                            <m:r>
                              <a:rPr lang="fr-CH" sz="1400" b="0" i="1" smtClean="0">
                                <a:latin typeface="Cambria Math" panose="02040503050406030204" pitchFamily="18" charset="0"/>
                                <a:ea typeface="Cambria Math" panose="02040503050406030204" pitchFamily="18" charset="0"/>
                              </a:rPr>
                              <m:t>𝑛</m:t>
                            </m:r>
                          </m:e>
                          <m:sub>
                            <m:r>
                              <a:rPr lang="fr-CH" sz="1400" b="0" i="1" smtClean="0">
                                <a:latin typeface="Cambria Math" panose="02040503050406030204" pitchFamily="18" charset="0"/>
                                <a:ea typeface="Cambria Math" panose="02040503050406030204" pitchFamily="18" charset="0"/>
                              </a:rPr>
                              <m:t>𝑓𝑝</m:t>
                            </m:r>
                          </m:sub>
                        </m:sSub>
                        <m:r>
                          <a:rPr lang="fr-CH" sz="1400" b="0" i="1" smtClean="0">
                            <a:latin typeface="Cambria Math" panose="02040503050406030204" pitchFamily="18" charset="0"/>
                            <a:ea typeface="Cambria Math" panose="02040503050406030204" pitchFamily="18" charset="0"/>
                          </a:rPr>
                          <m:t>=</m:t>
                        </m:r>
                        <m:sSub>
                          <m:sSubPr>
                            <m:ctrlPr>
                              <a:rPr lang="fr-CH" sz="1400" i="1">
                                <a:latin typeface="Cambria Math" panose="02040503050406030204" pitchFamily="18" charset="0"/>
                                <a:ea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𝜙</m:t>
                            </m:r>
                          </m:e>
                          <m:sub>
                            <m:r>
                              <a:rPr lang="fr-CH" sz="1400" i="1">
                                <a:latin typeface="Cambria Math" panose="02040503050406030204" pitchFamily="18" charset="0"/>
                                <a:ea typeface="Cambria Math" panose="02040503050406030204" pitchFamily="18" charset="0"/>
                              </a:rPr>
                              <m:t>𝑖</m:t>
                            </m:r>
                          </m:sub>
                        </m:sSub>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𝑇</m:t>
                        </m:r>
                      </m:den>
                    </m:f>
                  </m:oMath>
                </a14:m>
                <a:r>
                  <a:rPr lang="fr-CH" sz="1400"/>
                  <a:t> section</a:t>
                </a:r>
              </a:p>
              <a:p>
                <a:pPr marL="0" indent="0">
                  <a:buNone/>
                </a:pPr>
                <a:endParaRPr lang="fr-CH" sz="1400"/>
              </a:p>
              <a:p>
                <a:pPr marL="0" indent="0">
                  <a:buNone/>
                </a:pPr>
                <a:endParaRPr lang="fr-CH" sz="1400"/>
              </a:p>
              <a:p>
                <a:pPr marL="0" indent="0">
                  <a:buNone/>
                </a:pPr>
                <a:endParaRPr lang="fr-CH" sz="1400"/>
              </a:p>
              <a:p>
                <a:r>
                  <a:rPr lang="fr-CH" sz="1400"/>
                  <a:t>As the magnetic field is divergence free, the poincare </a:t>
                </a:r>
                <a:r>
                  <a:rPr lang="fr-CH" sz="1400" err="1"/>
                  <a:t>map</a:t>
                </a:r>
                <a:r>
                  <a:rPr lang="fr-CH" sz="1400"/>
                  <a:t> </a:t>
                </a:r>
                <a:r>
                  <a:rPr lang="fr-CH" sz="1400" err="1"/>
                  <a:t>preserves</a:t>
                </a:r>
                <a:r>
                  <a:rPr lang="fr-CH" sz="1400"/>
                  <a:t> the flux (the flux form		  )</a:t>
                </a:r>
              </a:p>
              <a:p>
                <a:endParaRPr lang="fr-CH" sz="1400"/>
              </a:p>
              <a:p>
                <a:endParaRPr lang="fr-CH" sz="1400"/>
              </a:p>
              <a:p>
                <a:endParaRPr lang="fr-CH" sz="1400"/>
              </a:p>
            </p:txBody>
          </p:sp>
        </mc:Choice>
        <mc:Fallback xmlns="">
          <p:sp>
            <p:nvSpPr>
              <p:cNvPr id="2" name="Espace réservé pour une image  1">
                <a:extLst>
                  <a:ext uri="{FF2B5EF4-FFF2-40B4-BE49-F238E27FC236}">
                    <a16:creationId xmlns:a16="http://schemas.microsoft.com/office/drawing/2014/main" id="{D92A7967-4865-E640-98DC-2F68AD32F272}"/>
                  </a:ext>
                </a:extLst>
              </p:cNvPr>
              <p:cNvSpPr>
                <a:spLocks noGrp="1" noRot="1" noChangeAspect="1" noMove="1" noResize="1" noEditPoints="1" noAdjustHandles="1" noChangeArrowheads="1" noChangeShapeType="1" noTextEdit="1"/>
              </p:cNvSpPr>
              <p:nvPr>
                <p:ph type="pic" sz="quarter" idx="13"/>
              </p:nvPr>
            </p:nvSpPr>
            <p:spPr>
              <a:xfrm>
                <a:off x="904874" y="1359579"/>
                <a:ext cx="3413051" cy="3579812"/>
              </a:xfrm>
              <a:blipFill>
                <a:blip r:embed="rId7"/>
                <a:stretch>
                  <a:fillRect t="-85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itre 3">
                <a:extLst>
                  <a:ext uri="{FF2B5EF4-FFF2-40B4-BE49-F238E27FC236}">
                    <a16:creationId xmlns:a16="http://schemas.microsoft.com/office/drawing/2014/main" id="{211B708E-5D66-AC4E-88EB-D50C6EC8E48C}"/>
                  </a:ext>
                </a:extLst>
              </p:cNvPr>
              <p:cNvSpPr>
                <a:spLocks noGrp="1"/>
              </p:cNvSpPr>
              <p:nvPr>
                <p:ph type="title"/>
              </p:nvPr>
            </p:nvSpPr>
            <p:spPr>
              <a:xfrm>
                <a:off x="904874" y="179552"/>
                <a:ext cx="3921203" cy="1072753"/>
              </a:xfrm>
            </p:spPr>
            <p:txBody>
              <a:bodyPr>
                <a:noAutofit/>
              </a:bodyPr>
              <a:lstStyle/>
              <a:p>
                <a:r>
                  <a:rPr lang="fr-FR" sz="2900"/>
                  <a:t>Poincare map sends points from </a:t>
                </a:r>
                <a14:m>
                  <m:oMath xmlns:m="http://schemas.openxmlformats.org/officeDocument/2006/math">
                    <m:sSub>
                      <m:sSubPr>
                        <m:ctrlPr>
                          <a:rPr lang="fr-CH" sz="2900" i="1" smtClean="0">
                            <a:latin typeface="Cambria Math" panose="02040503050406030204" pitchFamily="18" charset="0"/>
                            <a:ea typeface="Cambria Math" panose="02040503050406030204" pitchFamily="18" charset="0"/>
                          </a:rPr>
                        </m:ctrlPr>
                      </m:sSubPr>
                      <m:e>
                        <m:r>
                          <a:rPr lang="fr-CH" sz="2900" i="1">
                            <a:latin typeface="Cambria Math" panose="02040503050406030204" pitchFamily="18" charset="0"/>
                            <a:ea typeface="Cambria Math" panose="02040503050406030204" pitchFamily="18" charset="0"/>
                          </a:rPr>
                          <m:t>𝜙</m:t>
                        </m:r>
                      </m:e>
                      <m:sub>
                        <m:r>
                          <a:rPr lang="fr-CH" sz="2900" b="0" i="1" smtClean="0">
                            <a:latin typeface="Cambria Math" panose="02040503050406030204" pitchFamily="18" charset="0"/>
                            <a:ea typeface="Cambria Math" panose="02040503050406030204" pitchFamily="18" charset="0"/>
                          </a:rPr>
                          <m:t>𝑖</m:t>
                        </m:r>
                      </m:sub>
                    </m:sSub>
                  </m:oMath>
                </a14:m>
                <a:r>
                  <a:rPr lang="fr-CH" sz="2900"/>
                  <a:t> to </a:t>
                </a:r>
                <a14:m>
                  <m:oMath xmlns:m="http://schemas.openxmlformats.org/officeDocument/2006/math">
                    <m:sSub>
                      <m:sSubPr>
                        <m:ctrlPr>
                          <a:rPr lang="fr-CH" sz="2900" i="1">
                            <a:latin typeface="Cambria Math" panose="02040503050406030204" pitchFamily="18" charset="0"/>
                            <a:ea typeface="Cambria Math" panose="02040503050406030204" pitchFamily="18" charset="0"/>
                          </a:rPr>
                        </m:ctrlPr>
                      </m:sSubPr>
                      <m:e>
                        <m:r>
                          <a:rPr lang="fr-CH" sz="2900" i="1">
                            <a:latin typeface="Cambria Math" panose="02040503050406030204" pitchFamily="18" charset="0"/>
                            <a:ea typeface="Cambria Math" panose="02040503050406030204" pitchFamily="18" charset="0"/>
                          </a:rPr>
                          <m:t>𝜙</m:t>
                        </m:r>
                      </m:e>
                      <m:sub>
                        <m:r>
                          <a:rPr lang="fr-CH" sz="2900" i="1">
                            <a:latin typeface="Cambria Math" panose="02040503050406030204" pitchFamily="18" charset="0"/>
                            <a:ea typeface="Cambria Math" panose="02040503050406030204" pitchFamily="18" charset="0"/>
                          </a:rPr>
                          <m:t>𝑖</m:t>
                        </m:r>
                      </m:sub>
                    </m:sSub>
                    <m:r>
                      <a:rPr lang="fr-CH" sz="2900" b="1" i="1" smtClean="0">
                        <a:latin typeface="Cambria Math" panose="02040503050406030204" pitchFamily="18" charset="0"/>
                        <a:ea typeface="Cambria Math" panose="02040503050406030204" pitchFamily="18" charset="0"/>
                      </a:rPr>
                      <m:t>+</m:t>
                    </m:r>
                    <m:r>
                      <a:rPr lang="fr-CH" sz="2900" b="1" i="1" smtClean="0">
                        <a:latin typeface="Cambria Math" panose="02040503050406030204" pitchFamily="18" charset="0"/>
                        <a:ea typeface="Cambria Math" panose="02040503050406030204" pitchFamily="18" charset="0"/>
                      </a:rPr>
                      <m:t>𝑻</m:t>
                    </m:r>
                  </m:oMath>
                </a14:m>
                <a:r>
                  <a:rPr lang="fr-FR" sz="2900"/>
                  <a:t> and conserves the flux of B</a:t>
                </a:r>
              </a:p>
            </p:txBody>
          </p:sp>
        </mc:Choice>
        <mc:Fallback xmlns="">
          <p:sp>
            <p:nvSpPr>
              <p:cNvPr id="4" name="Titre 3">
                <a:extLst>
                  <a:ext uri="{FF2B5EF4-FFF2-40B4-BE49-F238E27FC236}">
                    <a16:creationId xmlns:a16="http://schemas.microsoft.com/office/drawing/2014/main" id="{211B708E-5D66-AC4E-88EB-D50C6EC8E48C}"/>
                  </a:ext>
                </a:extLst>
              </p:cNvPr>
              <p:cNvSpPr>
                <a:spLocks noGrp="1" noRot="1" noChangeAspect="1" noMove="1" noResize="1" noEditPoints="1" noAdjustHandles="1" noChangeArrowheads="1" noChangeShapeType="1" noTextEdit="1"/>
              </p:cNvSpPr>
              <p:nvPr>
                <p:ph type="title"/>
              </p:nvPr>
            </p:nvSpPr>
            <p:spPr>
              <a:xfrm>
                <a:off x="904874" y="179552"/>
                <a:ext cx="3921203" cy="1072753"/>
              </a:xfrm>
              <a:blipFill>
                <a:blip r:embed="rId8"/>
                <a:stretch>
                  <a:fillRect l="-1087" t="-18182" r="-1708" b="-19886"/>
                </a:stretch>
              </a:blipFill>
            </p:spPr>
            <p:txBody>
              <a:bodyPr/>
              <a:lstStyle/>
              <a:p>
                <a:r>
                  <a:rPr lang="en-CH">
                    <a:noFill/>
                  </a:rPr>
                  <a:t> </a:t>
                </a:r>
              </a:p>
            </p:txBody>
          </p:sp>
        </mc:Fallback>
      </mc:AlternateContent>
      <p:sp>
        <p:nvSpPr>
          <p:cNvPr id="5" name="Espace réservé de la date 4">
            <a:extLst>
              <a:ext uri="{FF2B5EF4-FFF2-40B4-BE49-F238E27FC236}">
                <a16:creationId xmlns:a16="http://schemas.microsoft.com/office/drawing/2014/main" id="{8748F7D4-36A8-704E-AF37-08718846C335}"/>
              </a:ext>
            </a:extLst>
          </p:cNvPr>
          <p:cNvSpPr>
            <a:spLocks noGrp="1"/>
          </p:cNvSpPr>
          <p:nvPr>
            <p:ph type="dt" sz="half" idx="14"/>
          </p:nvPr>
        </p:nvSpPr>
        <p:spPr/>
        <p:txBody>
          <a:bodyPr/>
          <a:lstStyle/>
          <a:p>
            <a:r>
              <a:rPr lang="fr-CH"/>
              <a:t>CWGM NRD JA</a:t>
            </a:r>
            <a:endParaRPr lang="fr-FR"/>
          </a:p>
        </p:txBody>
      </p:sp>
      <p:sp>
        <p:nvSpPr>
          <p:cNvPr id="6" name="Espace réservé du pied de page 5">
            <a:extLst>
              <a:ext uri="{FF2B5EF4-FFF2-40B4-BE49-F238E27FC236}">
                <a16:creationId xmlns:a16="http://schemas.microsoft.com/office/drawing/2014/main" id="{8020A50B-1D21-8C40-91A9-B311F6AF0BDF}"/>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CFE2BFF2-E242-3048-A665-79FC4A427F7B}"/>
              </a:ext>
            </a:extLst>
          </p:cNvPr>
          <p:cNvSpPr>
            <a:spLocks noGrp="1"/>
          </p:cNvSpPr>
          <p:nvPr>
            <p:ph type="sldNum" sz="quarter" idx="16"/>
          </p:nvPr>
        </p:nvSpPr>
        <p:spPr/>
        <p:txBody>
          <a:bodyPr/>
          <a:lstStyle/>
          <a:p>
            <a:fld id="{E1E1CD7C-2161-7D43-862E-CE4C333CD873}" type="slidenum">
              <a:rPr lang="fr-FR" smtClean="0"/>
              <a:pPr/>
              <a:t>4</a:t>
            </a:fld>
            <a:endParaRPr lang="fr-FR"/>
          </a:p>
        </p:txBody>
      </p:sp>
      <p:pic>
        <p:nvPicPr>
          <p:cNvPr id="14" name="Content Placeholder 13">
            <a:extLst>
              <a:ext uri="{FF2B5EF4-FFF2-40B4-BE49-F238E27FC236}">
                <a16:creationId xmlns:a16="http://schemas.microsoft.com/office/drawing/2014/main" id="{E2DE6E92-044D-B393-F7D2-FC35BE6621E7}"/>
              </a:ext>
            </a:extLst>
          </p:cNvPr>
          <p:cNvPicPr>
            <a:picLocks noGrp="1" noChangeAspect="1"/>
          </p:cNvPicPr>
          <p:nvPr>
            <p:ph idx="1"/>
          </p:nvPr>
        </p:nvPicPr>
        <p:blipFill>
          <a:blip r:embed="rId9"/>
          <a:srcRect/>
          <a:stretch/>
        </p:blipFill>
        <p:spPr>
          <a:xfrm>
            <a:off x="4889435" y="2480985"/>
            <a:ext cx="3839210" cy="2568085"/>
          </a:xfrm>
        </p:spPr>
      </p:pic>
      <p:pic>
        <p:nvPicPr>
          <p:cNvPr id="8" name="Picture 7" descr="\documentclass{article}&#10;\usepackage{amsmath}&#10;\pagestyle{empty}&#10;\begin{document}&#10;&#10;\begin{align*}&#10;    \begin{pmatrix}&#10;        R\\&#10;        Z&#10;    \end{pmatrix} \mapsto \mathcal{P}(R,\,Z) = \int_{\phi_i}^{\phi_i+T}\begin{pmatrix}&#10;        B^R/B^\phi\\&#10;        B^Z/B^\phi&#10;    \end{pmatrix}\,ds + \begin{pmatrix}&#10;        R\\&#10;        Z&#10;    \end{pmatrix}&#10;\end{align*}&#10;&#10;\end{document}" title="IguanaTex Picture Display">
            <a:extLst>
              <a:ext uri="{FF2B5EF4-FFF2-40B4-BE49-F238E27FC236}">
                <a16:creationId xmlns:a16="http://schemas.microsoft.com/office/drawing/2014/main" id="{7508607F-C739-4334-DAEE-B98C709F9316}"/>
              </a:ext>
            </a:extLst>
          </p:cNvPr>
          <p:cNvPicPr>
            <a:picLocks noChangeAspect="1"/>
          </p:cNvPicPr>
          <p:nvPr>
            <p:custDataLst>
              <p:tags r:id="rId1"/>
            </p:custDataLst>
          </p:nvPr>
        </p:nvPicPr>
        <p:blipFill>
          <a:blip r:embed="rId10"/>
          <a:stretch>
            <a:fillRect/>
          </a:stretch>
        </p:blipFill>
        <p:spPr>
          <a:xfrm>
            <a:off x="1083898" y="2919172"/>
            <a:ext cx="3671430" cy="460626"/>
          </a:xfrm>
          <a:prstGeom prst="rect">
            <a:avLst/>
          </a:prstGeom>
        </p:spPr>
      </p:pic>
      <p:pic>
        <p:nvPicPr>
          <p:cNvPr id="71" name="Picture 70" descr="\documentclass{article}&#10;\usepackage{amsmath}&#10;\usepackage{amssymb}&#10;\pagestyle{empty}&#10;\begin{document}&#10;&#10;\begin{align*}&#10;   \nabla\cdot\textbf{B} = 0 \implies \iint\limits_{A}\textbf{B}\cdot\textbf{dS} = \iint\limits_{\mathcal{P}(A)}\textbf{B}\cdot\textbf{dS}&#10;\end{align*}&#10;&#10;\end{document}" title="IguanaTex Picture Display">
            <a:extLst>
              <a:ext uri="{FF2B5EF4-FFF2-40B4-BE49-F238E27FC236}">
                <a16:creationId xmlns:a16="http://schemas.microsoft.com/office/drawing/2014/main" id="{8B2E853C-8BC3-A03D-E293-D55AE26E18A9}"/>
              </a:ext>
            </a:extLst>
          </p:cNvPr>
          <p:cNvPicPr>
            <a:picLocks noChangeAspect="1"/>
          </p:cNvPicPr>
          <p:nvPr>
            <p:custDataLst>
              <p:tags r:id="rId2"/>
            </p:custDataLst>
          </p:nvPr>
        </p:nvPicPr>
        <p:blipFill>
          <a:blip r:embed="rId11"/>
          <a:stretch>
            <a:fillRect/>
          </a:stretch>
        </p:blipFill>
        <p:spPr>
          <a:xfrm>
            <a:off x="1426690" y="4401810"/>
            <a:ext cx="2483751" cy="439670"/>
          </a:xfrm>
          <a:prstGeom prst="rect">
            <a:avLst/>
          </a:prstGeom>
        </p:spPr>
      </p:pic>
      <p:pic>
        <p:nvPicPr>
          <p:cNvPr id="74" name="Picture 73" descr="\documentclass{article}&#10;\usepackage{amsmath}&#10;\usepackage{amssymb}&#10;\pagestyle{empty}&#10;\begin{document}&#10;&#10;\begin{align*}&#10;   d\Omega = B^\phi dr\wedge dz&#10;\end{align*}&#10;&#10;\end{document}" title="IguanaTex Picture Display">
            <a:extLst>
              <a:ext uri="{FF2B5EF4-FFF2-40B4-BE49-F238E27FC236}">
                <a16:creationId xmlns:a16="http://schemas.microsoft.com/office/drawing/2014/main" id="{A3D93ED9-2DF1-B1CF-A874-41DBD129868E}"/>
              </a:ext>
            </a:extLst>
          </p:cNvPr>
          <p:cNvPicPr>
            <a:picLocks noChangeAspect="1"/>
          </p:cNvPicPr>
          <p:nvPr>
            <p:custDataLst>
              <p:tags r:id="rId3"/>
            </p:custDataLst>
          </p:nvPr>
        </p:nvPicPr>
        <p:blipFill>
          <a:blip r:embed="rId12"/>
          <a:stretch>
            <a:fillRect/>
          </a:stretch>
        </p:blipFill>
        <p:spPr>
          <a:xfrm>
            <a:off x="2668566" y="4033414"/>
            <a:ext cx="1235200" cy="164267"/>
          </a:xfrm>
          <a:prstGeom prst="rect">
            <a:avLst/>
          </a:prstGeom>
        </p:spPr>
      </p:pic>
      <p:sp>
        <p:nvSpPr>
          <p:cNvPr id="3" name="TextBox 2">
            <a:extLst>
              <a:ext uri="{FF2B5EF4-FFF2-40B4-BE49-F238E27FC236}">
                <a16:creationId xmlns:a16="http://schemas.microsoft.com/office/drawing/2014/main" id="{A1630DE6-32FC-E7FD-319A-48A1D5762FEE}"/>
              </a:ext>
            </a:extLst>
          </p:cNvPr>
          <p:cNvSpPr txBox="1"/>
          <p:nvPr/>
        </p:nvSpPr>
        <p:spPr>
          <a:xfrm>
            <a:off x="5117019" y="291245"/>
            <a:ext cx="3380112" cy="215444"/>
          </a:xfrm>
          <a:prstGeom prst="rect">
            <a:avLst/>
          </a:prstGeom>
          <a:noFill/>
        </p:spPr>
        <p:txBody>
          <a:bodyPr wrap="square" rtlCol="0">
            <a:spAutoFit/>
          </a:bodyPr>
          <a:lstStyle/>
          <a:p>
            <a:r>
              <a:rPr lang="en-CH" sz="800" i="1">
                <a:effectLst/>
                <a:latin typeface="Aptos" panose="020B0004020202020204" pitchFamily="34" charset="0"/>
                <a:ea typeface="Times New Roman" panose="02020603050405020304" pitchFamily="18" charset="0"/>
                <a:cs typeface="Aptos" panose="020B0004020202020204" pitchFamily="34" charset="0"/>
              </a:rPr>
              <a:t>Smiet, C. B., G. J. Kramer, and S. R. Hudson. "Mapping the sawtooth." </a:t>
            </a:r>
            <a:endParaRPr lang="en-CH" sz="600" i="1"/>
          </a:p>
        </p:txBody>
      </p:sp>
    </p:spTree>
    <p:extLst>
      <p:ext uri="{BB962C8B-B14F-4D97-AF65-F5344CB8AC3E}">
        <p14:creationId xmlns:p14="http://schemas.microsoft.com/office/powerpoint/2010/main" val="188412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p:txBody>
          <a:bodyPr/>
          <a:lstStyle/>
          <a:p>
            <a:r>
              <a:rPr lang="fr-FR"/>
              <a:t>Nice </a:t>
            </a:r>
            <a:r>
              <a:rPr lang="fr-FR" err="1"/>
              <a:t>papers</a:t>
            </a:r>
            <a:r>
              <a:rPr lang="fr-FR"/>
              <a:t> !</a:t>
            </a: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err="1"/>
              <a:t>Floer</a:t>
            </a:r>
            <a:r>
              <a:rPr lang="fr-FR"/>
              <a:t> </a:t>
            </a:r>
            <a:r>
              <a:rPr lang="fr-FR" err="1"/>
              <a:t>Homology</a:t>
            </a:r>
            <a:endParaRPr lang="fr-F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40</a:t>
            </a:fld>
            <a:endParaRPr lang="fr-FR"/>
          </a:p>
        </p:txBody>
      </p:sp>
    </p:spTree>
    <p:extLst>
      <p:ext uri="{BB962C8B-B14F-4D97-AF65-F5344CB8AC3E}">
        <p14:creationId xmlns:p14="http://schemas.microsoft.com/office/powerpoint/2010/main" val="3470591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p:txBody>
          <a:bodyPr/>
          <a:lstStyle/>
          <a:p>
            <a:r>
              <a:rPr lang="fr-FR" err="1"/>
              <a:t>Symp</a:t>
            </a:r>
            <a:endParaRPr lang="fr-FR"/>
          </a:p>
          <a:p>
            <a:r>
              <a:rPr lang="fr-FR" err="1"/>
              <a:t>What</a:t>
            </a:r>
            <a:r>
              <a:rPr lang="fr-FR"/>
              <a:t> </a:t>
            </a:r>
            <a:r>
              <a:rPr lang="fr-FR" err="1"/>
              <a:t>is</a:t>
            </a:r>
            <a:r>
              <a:rPr lang="fr-FR"/>
              <a:t> an exact </a:t>
            </a:r>
            <a:r>
              <a:rPr lang="fr-FR" err="1"/>
              <a:t>map</a:t>
            </a:r>
            <a:r>
              <a:rPr lang="fr-FR"/>
              <a:t> :</a:t>
            </a: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a:t>Action </a:t>
            </a:r>
            <a:r>
              <a:rPr lang="fr-FR" err="1"/>
              <a:t>principle</a:t>
            </a:r>
            <a:r>
              <a:rPr lang="fr-FR"/>
              <a:t> in </a:t>
            </a:r>
            <a:r>
              <a:rPr lang="fr-FR" err="1"/>
              <a:t>detail</a:t>
            </a:r>
            <a:r>
              <a:rPr lang="fr-FR"/>
              <a:t> for exact </a:t>
            </a:r>
            <a:r>
              <a:rPr lang="fr-FR" err="1"/>
              <a:t>maps</a:t>
            </a:r>
            <a:endParaRPr lang="fr-F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41</a:t>
            </a:fld>
            <a:endParaRPr lang="fr-FR"/>
          </a:p>
        </p:txBody>
      </p:sp>
    </p:spTree>
    <p:extLst>
      <p:ext uri="{BB962C8B-B14F-4D97-AF65-F5344CB8AC3E}">
        <p14:creationId xmlns:p14="http://schemas.microsoft.com/office/powerpoint/2010/main" val="1242602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p:txBody>
          <a:bodyPr/>
          <a:lstStyle/>
          <a:p>
            <a:endParaRPr lang="fr-F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a:t>Flux </a:t>
            </a:r>
            <a:r>
              <a:rPr lang="fr-FR" err="1"/>
              <a:t>form</a:t>
            </a:r>
            <a:r>
              <a:rPr lang="fr-FR"/>
              <a:t> and the flux conservation</a:t>
            </a: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42</a:t>
            </a:fld>
            <a:endParaRPr lang="fr-FR"/>
          </a:p>
        </p:txBody>
      </p:sp>
    </p:spTree>
    <p:extLst>
      <p:ext uri="{BB962C8B-B14F-4D97-AF65-F5344CB8AC3E}">
        <p14:creationId xmlns:p14="http://schemas.microsoft.com/office/powerpoint/2010/main" val="783069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p:txBody>
          <a:bodyPr/>
          <a:lstStyle/>
          <a:p>
            <a:r>
              <a:rPr lang="fr-FR" err="1"/>
              <a:t>Symp</a:t>
            </a:r>
            <a:endParaRPr lang="fr-FR"/>
          </a:p>
          <a:p>
            <a:r>
              <a:rPr lang="fr-FR" err="1"/>
              <a:t>What</a:t>
            </a:r>
            <a:r>
              <a:rPr lang="fr-FR"/>
              <a:t> </a:t>
            </a:r>
            <a:r>
              <a:rPr lang="fr-FR" err="1"/>
              <a:t>is</a:t>
            </a:r>
            <a:r>
              <a:rPr lang="fr-FR"/>
              <a:t> an exact </a:t>
            </a:r>
            <a:r>
              <a:rPr lang="fr-FR" err="1"/>
              <a:t>map</a:t>
            </a:r>
            <a:r>
              <a:rPr lang="fr-FR"/>
              <a:t> :</a:t>
            </a: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normAutofit/>
          </a:bodyPr>
          <a:lstStyle/>
          <a:p>
            <a:r>
              <a:rPr lang="fr-FR" err="1"/>
              <a:t>Symplectic</a:t>
            </a:r>
            <a:r>
              <a:rPr lang="fr-FR"/>
              <a:t> </a:t>
            </a:r>
            <a:r>
              <a:rPr lang="fr-FR" err="1"/>
              <a:t>maps</a:t>
            </a:r>
            <a:endParaRPr lang="fr-FR"/>
          </a:p>
        </p:txBody>
      </p:sp>
      <p:sp>
        <p:nvSpPr>
          <p:cNvPr id="4" name="Espace réservé de la date 3">
            <a:extLst>
              <a:ext uri="{FF2B5EF4-FFF2-40B4-BE49-F238E27FC236}">
                <a16:creationId xmlns:a16="http://schemas.microsoft.com/office/drawing/2014/main" id="{CF0AD287-D36E-824B-97DA-B5B92B429141}"/>
              </a:ext>
            </a:extLst>
          </p:cNvPr>
          <p:cNvSpPr>
            <a:spLocks noGrp="1"/>
          </p:cNvSpPr>
          <p:nvPr>
            <p:ph type="dt" sz="half" idx="10"/>
          </p:nvPr>
        </p:nvSpPr>
        <p:spPr/>
        <p:txBody>
          <a:bodyPr/>
          <a:lstStyle/>
          <a:p>
            <a:r>
              <a:rPr lang="fr-CH"/>
              <a:t>CWGM NRD JA </a:t>
            </a:r>
            <a:endParaRPr lang="fr-F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a:t>Ludovic Rais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43</a:t>
            </a:fld>
            <a:endParaRPr lang="fr-FR"/>
          </a:p>
        </p:txBody>
      </p:sp>
    </p:spTree>
    <p:extLst>
      <p:ext uri="{BB962C8B-B14F-4D97-AF65-F5344CB8AC3E}">
        <p14:creationId xmlns:p14="http://schemas.microsoft.com/office/powerpoint/2010/main" val="461273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descr="A black and white diagram of a curved object&#10;&#10;Description automatically generated">
            <a:extLst>
              <a:ext uri="{FF2B5EF4-FFF2-40B4-BE49-F238E27FC236}">
                <a16:creationId xmlns:a16="http://schemas.microsoft.com/office/drawing/2014/main" id="{9F5467B4-28AC-58FD-75A4-CDD583A0718B}"/>
              </a:ext>
            </a:extLst>
          </p:cNvPr>
          <p:cNvPicPr>
            <a:picLocks noChangeAspect="1"/>
          </p:cNvPicPr>
          <p:nvPr/>
        </p:nvPicPr>
        <p:blipFill>
          <a:blip r:embed="rId6"/>
          <a:stretch>
            <a:fillRect/>
          </a:stretch>
        </p:blipFill>
        <p:spPr>
          <a:xfrm>
            <a:off x="5083430" y="434816"/>
            <a:ext cx="2815994" cy="4638107"/>
          </a:xfrm>
          <a:prstGeom prst="rect">
            <a:avLst/>
          </a:prstGeom>
        </p:spPr>
      </p:pic>
      <mc:AlternateContent xmlns:mc="http://schemas.openxmlformats.org/markup-compatibility/2006" xmlns:a14="http://schemas.microsoft.com/office/drawing/2010/main">
        <mc:Choice Requires="a14">
          <p:sp>
            <p:nvSpPr>
              <p:cNvPr id="2" name="Espace réservé pour une image  1">
                <a:extLst>
                  <a:ext uri="{FF2B5EF4-FFF2-40B4-BE49-F238E27FC236}">
                    <a16:creationId xmlns:a16="http://schemas.microsoft.com/office/drawing/2014/main" id="{D92A7967-4865-E640-98DC-2F68AD32F272}"/>
                  </a:ext>
                </a:extLst>
              </p:cNvPr>
              <p:cNvSpPr>
                <a:spLocks noGrp="1"/>
              </p:cNvSpPr>
              <p:nvPr>
                <p:ph type="pic" sz="quarter" idx="13"/>
              </p:nvPr>
            </p:nvSpPr>
            <p:spPr>
              <a:xfrm>
                <a:off x="904874" y="1563688"/>
                <a:ext cx="3484245" cy="3075424"/>
              </a:xfrm>
            </p:spPr>
            <p:txBody>
              <a:bodyPr>
                <a:normAutofit/>
              </a:bodyPr>
              <a:lstStyle/>
              <a:p>
                <a:r>
                  <a:rPr lang="fr-CH" sz="1400"/>
                  <a:t>A </a:t>
                </a:r>
                <a:r>
                  <a:rPr lang="fr-CH" sz="1400" err="1"/>
                  <a:t>fixed</a:t>
                </a:r>
                <a:r>
                  <a:rPr lang="fr-CH" sz="1400"/>
                  <a:t> point of </a:t>
                </a:r>
                <a14:m>
                  <m:oMath xmlns:m="http://schemas.openxmlformats.org/officeDocument/2006/math">
                    <m:r>
                      <a:rPr lang="fr-CH" sz="1400" b="1" i="1" smtClean="0">
                        <a:latin typeface="Cambria Math" panose="02040503050406030204" pitchFamily="18" charset="0"/>
                        <a:ea typeface="Cambria Math" panose="02040503050406030204" pitchFamily="18" charset="0"/>
                      </a:rPr>
                      <m:t>𝓟</m:t>
                    </m:r>
                  </m:oMath>
                </a14:m>
                <a:r>
                  <a:rPr lang="fr-CH" sz="1400"/>
                  <a:t> of </a:t>
                </a:r>
                <a:r>
                  <a:rPr lang="fr-CH" sz="1400" err="1"/>
                  <a:t>order</a:t>
                </a:r>
                <a:r>
                  <a:rPr lang="fr-CH" sz="1400"/>
                  <a:t> </a:t>
                </a:r>
                <a14:m>
                  <m:oMath xmlns:m="http://schemas.openxmlformats.org/officeDocument/2006/math">
                    <m:r>
                      <a:rPr lang="fr-CH" sz="1400" b="0" i="1" smtClean="0">
                        <a:latin typeface="Cambria Math" panose="02040503050406030204" pitchFamily="18" charset="0"/>
                      </a:rPr>
                      <m:t>𝑘</m:t>
                    </m:r>
                  </m:oMath>
                </a14:m>
                <a:r>
                  <a:rPr lang="fr-CH" sz="1400"/>
                  <a:t> </a:t>
                </a:r>
                <a:r>
                  <a:rPr lang="fr-CH" sz="1400" err="1"/>
                  <a:t>is</a:t>
                </a:r>
                <a:r>
                  <a:rPr lang="fr-CH" sz="1400"/>
                  <a:t> </a:t>
                </a:r>
                <a:r>
                  <a:rPr lang="fr-CH" sz="1400" err="1"/>
                  <a:t>such</a:t>
                </a:r>
                <a:r>
                  <a:rPr lang="fr-CH" sz="1400"/>
                  <a:t> </a:t>
                </a:r>
                <a:r>
                  <a:rPr lang="fr-CH" sz="1400" err="1"/>
                  <a:t>that</a:t>
                </a:r>
                <a:endParaRPr lang="fr-CH" sz="1400"/>
              </a:p>
              <a:p>
                <a:pPr marL="0" indent="0">
                  <a:buNone/>
                </a:pPr>
                <a:endParaRPr lang="fr-CH" sz="1400"/>
              </a:p>
              <a:p>
                <a:r>
                  <a:rPr lang="fr-CH" sz="1400" err="1"/>
                  <a:t>Helicity</a:t>
                </a:r>
                <a:r>
                  <a:rPr lang="fr-CH" sz="1400"/>
                  <a:t>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ι</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𝑛</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𝑚</m:t>
                    </m:r>
                  </m:oMath>
                </a14:m>
                <a:r>
                  <a:rPr lang="fr-CH" sz="1400"/>
                  <a:t> </a:t>
                </a:r>
                <a:r>
                  <a:rPr lang="fr-CH" sz="1400" err="1"/>
                  <a:t>gives</a:t>
                </a:r>
                <a:r>
                  <a:rPr lang="fr-CH" sz="1400"/>
                  <a:t> the fraction of </a:t>
                </a:r>
                <a:r>
                  <a:rPr lang="fr-CH" sz="1400" err="1"/>
                  <a:t>poloidal</a:t>
                </a:r>
                <a:r>
                  <a:rPr lang="fr-CH" sz="1400"/>
                  <a:t> </a:t>
                </a:r>
                <a:r>
                  <a:rPr lang="fr-CH" sz="1400" err="1"/>
                  <a:t>turns</a:t>
                </a:r>
                <a:r>
                  <a:rPr lang="fr-CH" sz="1400"/>
                  <a:t> </a:t>
                </a:r>
                <a:r>
                  <a:rPr lang="fr-CH" sz="1400" err="1"/>
                  <a:t>around</a:t>
                </a:r>
                <a:r>
                  <a:rPr lang="fr-CH" sz="1400"/>
                  <a:t> the axis </a:t>
                </a:r>
                <a:r>
                  <a:rPr lang="fr-CH" sz="1400" err="1"/>
                  <a:t>parcoured</a:t>
                </a:r>
                <a:r>
                  <a:rPr lang="fr-CH" sz="1400"/>
                  <a:t> </a:t>
                </a:r>
                <a:r>
                  <a:rPr lang="fr-CH" sz="1400" err="1"/>
                  <a:t>after</a:t>
                </a:r>
                <a:r>
                  <a:rPr lang="fr-CH" sz="1400"/>
                  <a:t> one </a:t>
                </a:r>
                <a:r>
                  <a:rPr lang="fr-CH" sz="1400" err="1"/>
                  <a:t>toroidal</a:t>
                </a:r>
                <a:r>
                  <a:rPr lang="fr-CH" sz="1400"/>
                  <a:t> </a:t>
                </a:r>
                <a:r>
                  <a:rPr lang="fr-CH" sz="1400" err="1"/>
                  <a:t>turn</a:t>
                </a:r>
                <a:endParaRPr lang="fr-CH" sz="1400"/>
              </a:p>
              <a:p>
                <a:r>
                  <a:rPr lang="fr-CH" sz="1400" b="0"/>
                  <a:t>An </a:t>
                </a:r>
                <a14:m>
                  <m:oMath xmlns:m="http://schemas.openxmlformats.org/officeDocument/2006/math">
                    <m:r>
                      <a:rPr lang="fr-CH" sz="1400" b="0" i="1" smtClean="0">
                        <a:latin typeface="Cambria Math" panose="02040503050406030204" pitchFamily="18" charset="0"/>
                      </a:rPr>
                      <m:t>𝑋</m:t>
                    </m:r>
                  </m:oMath>
                </a14:m>
                <a:r>
                  <a:rPr lang="fr-CH" sz="1400" b="0"/>
                  <a:t> or </a:t>
                </a:r>
                <a14:m>
                  <m:oMath xmlns:m="http://schemas.openxmlformats.org/officeDocument/2006/math">
                    <m:r>
                      <a:rPr lang="fr-CH" sz="1400" b="0" i="1" smtClean="0">
                        <a:latin typeface="Cambria Math" panose="02040503050406030204" pitchFamily="18" charset="0"/>
                      </a:rPr>
                      <m:t>𝑂</m:t>
                    </m:r>
                  </m:oMath>
                </a14:m>
                <a:r>
                  <a:rPr lang="fr-CH" sz="1400" b="0"/>
                  <a:t>-point of an </a:t>
                </a:r>
                <a14:m>
                  <m:oMath xmlns:m="http://schemas.openxmlformats.org/officeDocument/2006/math">
                    <m:r>
                      <a:rPr lang="fr-CH" sz="1400" b="0" i="1" smtClean="0">
                        <a:latin typeface="Cambria Math" panose="02040503050406030204" pitchFamily="18" charset="0"/>
                      </a:rPr>
                      <m:t>𝑛</m:t>
                    </m:r>
                    <m:r>
                      <a:rPr lang="fr-CH" sz="1400" b="0" i="1" smtClean="0">
                        <a:latin typeface="Cambria Math" panose="02040503050406030204" pitchFamily="18" charset="0"/>
                      </a:rPr>
                      <m:t>/</m:t>
                    </m:r>
                    <m:r>
                      <a:rPr lang="fr-CH" sz="1400" b="0" i="1" smtClean="0">
                        <a:latin typeface="Cambria Math" panose="02040503050406030204" pitchFamily="18" charset="0"/>
                      </a:rPr>
                      <m:t>𝑚</m:t>
                    </m:r>
                  </m:oMath>
                </a14:m>
                <a:r>
                  <a:rPr lang="fr-CH" sz="1400" b="0"/>
                  <a:t> </a:t>
                </a:r>
                <a:r>
                  <a:rPr lang="fr-CH" sz="1400" b="0" err="1"/>
                  <a:t>island</a:t>
                </a:r>
                <a:r>
                  <a:rPr lang="fr-CH" sz="1400" b="0"/>
                  <a:t> (</a:t>
                </a:r>
                <a:r>
                  <a:rPr lang="fr-CH" sz="1400" b="0" err="1"/>
                  <a:t>chain</a:t>
                </a:r>
                <a:r>
                  <a:rPr lang="fr-CH" sz="1400" b="0"/>
                  <a:t>) </a:t>
                </a:r>
                <a:r>
                  <a:rPr lang="fr-CH" sz="1400" b="0" err="1"/>
                  <a:t>comes</a:t>
                </a:r>
                <a:r>
                  <a:rPr lang="fr-CH" sz="1400" b="0"/>
                  <a:t> back to </a:t>
                </a:r>
                <a:r>
                  <a:rPr lang="fr-CH" sz="1400" b="0" err="1"/>
                  <a:t>itself</a:t>
                </a:r>
                <a:r>
                  <a:rPr lang="fr-CH" sz="1400" b="0"/>
                  <a:t> </a:t>
                </a:r>
                <a:r>
                  <a:rPr lang="fr-CH" sz="1400" b="0" err="1"/>
                  <a:t>after</a:t>
                </a:r>
                <a:r>
                  <a:rPr lang="fr-CH" sz="1400" b="0"/>
                  <a:t> </a:t>
                </a:r>
                <a14:m>
                  <m:oMath xmlns:m="http://schemas.openxmlformats.org/officeDocument/2006/math">
                    <m:r>
                      <a:rPr lang="fr-CH" sz="1400" b="0" i="1" smtClean="0">
                        <a:latin typeface="Cambria Math" panose="02040503050406030204" pitchFamily="18" charset="0"/>
                      </a:rPr>
                      <m:t>𝑚</m:t>
                    </m:r>
                  </m:oMath>
                </a14:m>
                <a:r>
                  <a:rPr lang="fr-CH" sz="1400" b="0"/>
                  <a:t> </a:t>
                </a:r>
                <a:r>
                  <a:rPr lang="fr-CH" sz="1400" b="0" err="1"/>
                  <a:t>toroidal</a:t>
                </a:r>
                <a:r>
                  <a:rPr lang="fr-CH" sz="1400" b="0"/>
                  <a:t> </a:t>
                </a:r>
                <a:r>
                  <a:rPr lang="fr-CH" sz="1400" b="0" err="1"/>
                  <a:t>turns</a:t>
                </a:r>
                <a:r>
                  <a:rPr lang="fr-CH" sz="1400" b="0"/>
                  <a:t>, thus </a:t>
                </a:r>
                <a14:m>
                  <m:oMath xmlns:m="http://schemas.openxmlformats.org/officeDocument/2006/math">
                    <m:r>
                      <a:rPr lang="fr-CH" sz="1400" b="0" i="1" smtClean="0">
                        <a:latin typeface="Cambria Math" panose="02040503050406030204" pitchFamily="18" charset="0"/>
                      </a:rPr>
                      <m:t>𝑘</m:t>
                    </m:r>
                    <m:r>
                      <a:rPr lang="fr-CH" sz="1400" b="0" i="1" smtClean="0">
                        <a:latin typeface="Cambria Math" panose="02040503050406030204" pitchFamily="18" charset="0"/>
                      </a:rPr>
                      <m:t>=</m:t>
                    </m:r>
                    <m:r>
                      <a:rPr lang="fr-CH" sz="1400" b="0" i="1" smtClean="0">
                        <a:latin typeface="Cambria Math" panose="02040503050406030204" pitchFamily="18" charset="0"/>
                      </a:rPr>
                      <m:t>𝑚</m:t>
                    </m:r>
                    <m:r>
                      <a:rPr lang="fr-CH" sz="1400" b="0" i="1" smtClean="0">
                        <a:latin typeface="Cambria Math" panose="02040503050406030204" pitchFamily="18" charset="0"/>
                      </a:rPr>
                      <m:t> </m:t>
                    </m:r>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𝑛</m:t>
                        </m:r>
                      </m:e>
                      <m:sub>
                        <m:r>
                          <a:rPr lang="fr-CH" sz="1400" b="0" i="1" smtClean="0">
                            <a:latin typeface="Cambria Math" panose="02040503050406030204" pitchFamily="18" charset="0"/>
                          </a:rPr>
                          <m:t>𝑓𝑝</m:t>
                        </m:r>
                      </m:sub>
                    </m:sSub>
                  </m:oMath>
                </a14:m>
                <a:r>
                  <a:rPr lang="fr-CH" sz="1400"/>
                  <a:t> </a:t>
                </a:r>
              </a:p>
              <a:p>
                <a:r>
                  <a:rPr lang="fr-CH" sz="1400" b="0"/>
                  <a:t>There are </a:t>
                </a:r>
                <a14:m>
                  <m:oMath xmlns:m="http://schemas.openxmlformats.org/officeDocument/2006/math">
                    <m:r>
                      <a:rPr lang="fr-CH" sz="1400" b="0" i="1" smtClean="0">
                        <a:latin typeface="Cambria Math" panose="02040503050406030204" pitchFamily="18" charset="0"/>
                      </a:rPr>
                      <m:t>𝑚</m:t>
                    </m:r>
                  </m:oMath>
                </a14:m>
                <a:r>
                  <a:rPr lang="fr-CH" sz="1400"/>
                  <a:t> intersections </a:t>
                </a:r>
                <a:r>
                  <a:rPr lang="fr-CH" sz="1400" err="1"/>
                  <a:t>with</a:t>
                </a:r>
                <a:r>
                  <a:rPr lang="fr-CH" sz="1400"/>
                  <a:t> a constant </a:t>
                </a:r>
                <a14:m>
                  <m:oMath xmlns:m="http://schemas.openxmlformats.org/officeDocument/2006/math">
                    <m:r>
                      <a:rPr lang="fr-CH" sz="1400" i="1" smtClean="0">
                        <a:latin typeface="Cambria Math" panose="02040503050406030204" pitchFamily="18" charset="0"/>
                        <a:ea typeface="Cambria Math" panose="02040503050406030204" pitchFamily="18" charset="0"/>
                      </a:rPr>
                      <m:t>𝜙</m:t>
                    </m:r>
                  </m:oMath>
                </a14:m>
                <a:r>
                  <a:rPr lang="fr-CH" sz="1400"/>
                  <a:t>-section and </a:t>
                </a:r>
                <a:r>
                  <a:rPr lang="fr-CH" sz="1400" err="1"/>
                  <a:t>using</a:t>
                </a:r>
                <a:r>
                  <a:rPr lang="fr-CH" sz="1400"/>
                  <a:t> the </a:t>
                </a:r>
                <a:r>
                  <a:rPr lang="fr-CH" sz="1400" err="1"/>
                  <a:t>field</a:t>
                </a:r>
                <a:r>
                  <a:rPr lang="fr-CH" sz="1400"/>
                  <a:t> </a:t>
                </a:r>
                <a:r>
                  <a:rPr lang="fr-CH" sz="1400" err="1"/>
                  <a:t>periodicity</a:t>
                </a:r>
                <a:r>
                  <a:rPr lang="fr-CH" sz="1400"/>
                  <a:t> </a:t>
                </a:r>
                <a14:m>
                  <m:oMath xmlns:m="http://schemas.openxmlformats.org/officeDocument/2006/math">
                    <m:r>
                      <a:rPr lang="fr-CH" sz="1400" i="1">
                        <a:latin typeface="Cambria Math" panose="02040503050406030204" pitchFamily="18" charset="0"/>
                      </a:rPr>
                      <m:t>𝑘</m:t>
                    </m:r>
                    <m:r>
                      <a:rPr lang="fr-CH" sz="1400" i="1">
                        <a:latin typeface="Cambria Math" panose="02040503050406030204" pitchFamily="18" charset="0"/>
                      </a:rPr>
                      <m:t>=</m:t>
                    </m:r>
                    <m:r>
                      <a:rPr lang="fr-CH" sz="1400" i="1">
                        <a:latin typeface="Cambria Math" panose="02040503050406030204" pitchFamily="18" charset="0"/>
                      </a:rPr>
                      <m:t>𝑚</m:t>
                    </m:r>
                  </m:oMath>
                </a14:m>
                <a:endParaRPr lang="fr-CH" sz="1400"/>
              </a:p>
            </p:txBody>
          </p:sp>
        </mc:Choice>
        <mc:Fallback xmlns="">
          <p:sp>
            <p:nvSpPr>
              <p:cNvPr id="2" name="Espace réservé pour une image  1">
                <a:extLst>
                  <a:ext uri="{FF2B5EF4-FFF2-40B4-BE49-F238E27FC236}">
                    <a16:creationId xmlns:a16="http://schemas.microsoft.com/office/drawing/2014/main" id="{D92A7967-4865-E640-98DC-2F68AD32F272}"/>
                  </a:ext>
                </a:extLst>
              </p:cNvPr>
              <p:cNvSpPr>
                <a:spLocks noGrp="1" noRot="1" noChangeAspect="1" noMove="1" noResize="1" noEditPoints="1" noAdjustHandles="1" noChangeArrowheads="1" noChangeShapeType="1" noTextEdit="1"/>
              </p:cNvSpPr>
              <p:nvPr>
                <p:ph type="pic" sz="quarter" idx="13"/>
              </p:nvPr>
            </p:nvSpPr>
            <p:spPr>
              <a:xfrm>
                <a:off x="904874" y="1563688"/>
                <a:ext cx="3484245" cy="3075424"/>
              </a:xfrm>
              <a:blipFill>
                <a:blip r:embed="rId7"/>
                <a:stretch>
                  <a:fillRect t="-9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itre 3">
                <a:extLst>
                  <a:ext uri="{FF2B5EF4-FFF2-40B4-BE49-F238E27FC236}">
                    <a16:creationId xmlns:a16="http://schemas.microsoft.com/office/drawing/2014/main" id="{211B708E-5D66-AC4E-88EB-D50C6EC8E48C}"/>
                  </a:ext>
                </a:extLst>
              </p:cNvPr>
              <p:cNvSpPr>
                <a:spLocks noGrp="1"/>
              </p:cNvSpPr>
              <p:nvPr>
                <p:ph type="title"/>
              </p:nvPr>
            </p:nvSpPr>
            <p:spPr>
              <a:xfrm>
                <a:off x="904875" y="179552"/>
                <a:ext cx="3816754" cy="1072753"/>
              </a:xfrm>
            </p:spPr>
            <p:txBody>
              <a:bodyPr>
                <a:normAutofit fontScale="90000"/>
              </a:bodyPr>
              <a:lstStyle/>
              <a:p>
                <a:r>
                  <a:rPr lang="fr-FR"/>
                  <a:t>Fixed points of </a:t>
                </a:r>
                <a14:m>
                  <m:oMath xmlns:m="http://schemas.openxmlformats.org/officeDocument/2006/math">
                    <m:sSup>
                      <m:sSupPr>
                        <m:ctrlPr>
                          <a:rPr lang="fr-CH" b="1" i="1" smtClean="0">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𝓟</m:t>
                        </m:r>
                      </m:e>
                      <m:sup>
                        <m:r>
                          <a:rPr lang="fr-CH" b="1" i="1" smtClean="0">
                            <a:latin typeface="Cambria Math" panose="02040503050406030204" pitchFamily="18" charset="0"/>
                            <a:ea typeface="Cambria Math" panose="02040503050406030204" pitchFamily="18" charset="0"/>
                          </a:rPr>
                          <m:t>𝒎</m:t>
                        </m:r>
                      </m:sup>
                    </m:sSup>
                  </m:oMath>
                </a14:m>
                <a:r>
                  <a:rPr lang="fr-FR"/>
                  <a:t> are O/X points of </a:t>
                </a:r>
                <a14:m>
                  <m:oMath xmlns:m="http://schemas.openxmlformats.org/officeDocument/2006/math">
                    <m:r>
                      <a:rPr lang="fr-CH" b="1" i="0" smtClean="0">
                        <a:latin typeface="Cambria Math" panose="02040503050406030204" pitchFamily="18" charset="0"/>
                        <a:ea typeface="Cambria Math" panose="02040503050406030204" pitchFamily="18" charset="0"/>
                      </a:rPr>
                      <m:t> </m:t>
                    </m:r>
                    <m:r>
                      <a:rPr lang="fr-CH" b="1" i="1" smtClean="0">
                        <a:latin typeface="Cambria Math" panose="02040503050406030204" pitchFamily="18" charset="0"/>
                        <a:ea typeface="Cambria Math" panose="02040503050406030204" pitchFamily="18" charset="0"/>
                      </a:rPr>
                      <m:t>𝜾</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𝒏</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𝒎</m:t>
                    </m:r>
                  </m:oMath>
                </a14:m>
                <a:r>
                  <a:rPr lang="fr-FR"/>
                  <a:t> </a:t>
                </a:r>
                <a:r>
                  <a:rPr lang="fr-FR" err="1"/>
                  <a:t>magnetic</a:t>
                </a:r>
                <a:r>
                  <a:rPr lang="fr-FR"/>
                  <a:t> </a:t>
                </a:r>
                <a:r>
                  <a:rPr lang="fr-FR" err="1"/>
                  <a:t>islands</a:t>
                </a:r>
                <a:endParaRPr lang="fr-FR"/>
              </a:p>
            </p:txBody>
          </p:sp>
        </mc:Choice>
        <mc:Fallback xmlns="">
          <p:sp>
            <p:nvSpPr>
              <p:cNvPr id="4" name="Titre 3">
                <a:extLst>
                  <a:ext uri="{FF2B5EF4-FFF2-40B4-BE49-F238E27FC236}">
                    <a16:creationId xmlns:a16="http://schemas.microsoft.com/office/drawing/2014/main" id="{211B708E-5D66-AC4E-88EB-D50C6EC8E48C}"/>
                  </a:ext>
                </a:extLst>
              </p:cNvPr>
              <p:cNvSpPr>
                <a:spLocks noGrp="1" noRot="1" noChangeAspect="1" noMove="1" noResize="1" noEditPoints="1" noAdjustHandles="1" noChangeArrowheads="1" noChangeShapeType="1" noTextEdit="1"/>
              </p:cNvSpPr>
              <p:nvPr>
                <p:ph type="title"/>
              </p:nvPr>
            </p:nvSpPr>
            <p:spPr>
              <a:xfrm>
                <a:off x="904875" y="179552"/>
                <a:ext cx="3816754" cy="1072753"/>
              </a:xfrm>
              <a:blipFill>
                <a:blip r:embed="rId8"/>
                <a:stretch>
                  <a:fillRect l="-1116" t="-18182" b="-19886"/>
                </a:stretch>
              </a:blipFill>
            </p:spPr>
            <p:txBody>
              <a:bodyPr/>
              <a:lstStyle/>
              <a:p>
                <a:r>
                  <a:rPr lang="en-CH">
                    <a:noFill/>
                  </a:rPr>
                  <a:t> </a:t>
                </a:r>
              </a:p>
            </p:txBody>
          </p:sp>
        </mc:Fallback>
      </mc:AlternateContent>
      <p:sp>
        <p:nvSpPr>
          <p:cNvPr id="5" name="Espace réservé de la date 4">
            <a:extLst>
              <a:ext uri="{FF2B5EF4-FFF2-40B4-BE49-F238E27FC236}">
                <a16:creationId xmlns:a16="http://schemas.microsoft.com/office/drawing/2014/main" id="{8748F7D4-36A8-704E-AF37-08718846C335}"/>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8020A50B-1D21-8C40-91A9-B311F6AF0BDF}"/>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CFE2BFF2-E242-3048-A665-79FC4A427F7B}"/>
              </a:ext>
            </a:extLst>
          </p:cNvPr>
          <p:cNvSpPr>
            <a:spLocks noGrp="1"/>
          </p:cNvSpPr>
          <p:nvPr>
            <p:ph type="sldNum" sz="quarter" idx="16"/>
          </p:nvPr>
        </p:nvSpPr>
        <p:spPr/>
        <p:txBody>
          <a:bodyPr/>
          <a:lstStyle/>
          <a:p>
            <a:fld id="{E1E1CD7C-2161-7D43-862E-CE4C333CD873}" type="slidenum">
              <a:rPr lang="fr-FR" smtClean="0"/>
              <a:pPr/>
              <a:t>5</a:t>
            </a:fld>
            <a:endParaRPr lang="fr-FR"/>
          </a:p>
        </p:txBody>
      </p:sp>
      <p:pic>
        <p:nvPicPr>
          <p:cNvPr id="9" name="Picture 8" descr="\documentclass{article}&#10;\usepackage{amsmath}&#10;\pagestyle{empty}&#10;\begin{document}&#10;&#10;\begin{align*}&#10;    \mathcal{P}^{k}(x^\star) = x^\star&#10;\end{align*}&#10;&#10;\end{document}" title="IguanaTex Picture Display">
            <a:extLst>
              <a:ext uri="{FF2B5EF4-FFF2-40B4-BE49-F238E27FC236}">
                <a16:creationId xmlns:a16="http://schemas.microsoft.com/office/drawing/2014/main" id="{EBF536A4-5682-0224-2E6D-41FCE70A50A7}"/>
              </a:ext>
            </a:extLst>
          </p:cNvPr>
          <p:cNvPicPr>
            <a:picLocks noChangeAspect="1"/>
          </p:cNvPicPr>
          <p:nvPr>
            <p:custDataLst>
              <p:tags r:id="rId1"/>
            </p:custDataLst>
          </p:nvPr>
        </p:nvPicPr>
        <p:blipFill>
          <a:blip r:embed="rId9"/>
          <a:stretch>
            <a:fillRect/>
          </a:stretch>
        </p:blipFill>
        <p:spPr>
          <a:xfrm>
            <a:off x="1849089" y="1931835"/>
            <a:ext cx="1217828" cy="263314"/>
          </a:xfrm>
          <a:prstGeom prst="rect">
            <a:avLst/>
          </a:prstGeom>
        </p:spPr>
      </p:pic>
      <p:pic>
        <p:nvPicPr>
          <p:cNvPr id="80" name="Picture 79" descr="A black and white diagram of a curved object&#10;&#10;Description automatically generated">
            <a:extLst>
              <a:ext uri="{FF2B5EF4-FFF2-40B4-BE49-F238E27FC236}">
                <a16:creationId xmlns:a16="http://schemas.microsoft.com/office/drawing/2014/main" id="{B74562F9-330E-4365-F9BB-8B67B839D524}"/>
              </a:ext>
            </a:extLst>
          </p:cNvPr>
          <p:cNvPicPr>
            <a:picLocks noChangeAspect="1"/>
          </p:cNvPicPr>
          <p:nvPr/>
        </p:nvPicPr>
        <p:blipFill>
          <a:blip r:embed="rId10"/>
          <a:stretch>
            <a:fillRect/>
          </a:stretch>
        </p:blipFill>
        <p:spPr>
          <a:xfrm>
            <a:off x="5086478" y="436340"/>
            <a:ext cx="2808792" cy="4634506"/>
          </a:xfrm>
          <a:prstGeom prst="rect">
            <a:avLst/>
          </a:prstGeom>
        </p:spPr>
      </p:pic>
      <p:pic>
        <p:nvPicPr>
          <p:cNvPr id="82" name="Picture 81" descr="A diagram of a curved object with a point in the center&#10;&#10;Description automatically generated">
            <a:extLst>
              <a:ext uri="{FF2B5EF4-FFF2-40B4-BE49-F238E27FC236}">
                <a16:creationId xmlns:a16="http://schemas.microsoft.com/office/drawing/2014/main" id="{BC02AA37-81F7-5806-7349-01DA07AB7F84}"/>
              </a:ext>
            </a:extLst>
          </p:cNvPr>
          <p:cNvPicPr>
            <a:picLocks noChangeAspect="1"/>
          </p:cNvPicPr>
          <p:nvPr/>
        </p:nvPicPr>
        <p:blipFill>
          <a:blip r:embed="rId11"/>
          <a:stretch>
            <a:fillRect/>
          </a:stretch>
        </p:blipFill>
        <p:spPr>
          <a:xfrm>
            <a:off x="5086478" y="436340"/>
            <a:ext cx="2808792" cy="4634506"/>
          </a:xfrm>
          <a:prstGeom prst="rect">
            <a:avLst/>
          </a:prstGeom>
        </p:spPr>
      </p:pic>
      <p:pic>
        <p:nvPicPr>
          <p:cNvPr id="84" name="Picture 83" descr="A diagram of a galaxy&#10;&#10;Description automatically generated with medium confidence">
            <a:extLst>
              <a:ext uri="{FF2B5EF4-FFF2-40B4-BE49-F238E27FC236}">
                <a16:creationId xmlns:a16="http://schemas.microsoft.com/office/drawing/2014/main" id="{0CDCB722-5B8D-8AC5-C4FB-F94B322D72C6}"/>
              </a:ext>
            </a:extLst>
          </p:cNvPr>
          <p:cNvPicPr>
            <a:picLocks noChangeAspect="1"/>
          </p:cNvPicPr>
          <p:nvPr/>
        </p:nvPicPr>
        <p:blipFill>
          <a:blip r:embed="rId12"/>
          <a:stretch>
            <a:fillRect/>
          </a:stretch>
        </p:blipFill>
        <p:spPr>
          <a:xfrm>
            <a:off x="5086478" y="436340"/>
            <a:ext cx="2808792" cy="4634506"/>
          </a:xfrm>
          <a:prstGeom prst="rect">
            <a:avLst/>
          </a:prstGeom>
        </p:spPr>
      </p:pic>
      <p:pic>
        <p:nvPicPr>
          <p:cNvPr id="86" name="Picture 85" descr="A diagram of a galaxy&#10;&#10;Description automatically generated with medium confidence">
            <a:extLst>
              <a:ext uri="{FF2B5EF4-FFF2-40B4-BE49-F238E27FC236}">
                <a16:creationId xmlns:a16="http://schemas.microsoft.com/office/drawing/2014/main" id="{D9B3FD68-9473-4B46-1454-E7117587E302}"/>
              </a:ext>
            </a:extLst>
          </p:cNvPr>
          <p:cNvPicPr>
            <a:picLocks noChangeAspect="1"/>
          </p:cNvPicPr>
          <p:nvPr/>
        </p:nvPicPr>
        <p:blipFill>
          <a:blip r:embed="rId13"/>
          <a:stretch>
            <a:fillRect/>
          </a:stretch>
        </p:blipFill>
        <p:spPr>
          <a:xfrm>
            <a:off x="5086478" y="436340"/>
            <a:ext cx="2808792" cy="4634506"/>
          </a:xfrm>
          <a:prstGeom prst="rect">
            <a:avLst/>
          </a:prstGeom>
        </p:spPr>
      </p:pic>
      <p:pic>
        <p:nvPicPr>
          <p:cNvPr id="88" name="Picture 87" descr="A diagram of a galaxy&#10;&#10;Description automatically generated with medium confidence">
            <a:extLst>
              <a:ext uri="{FF2B5EF4-FFF2-40B4-BE49-F238E27FC236}">
                <a16:creationId xmlns:a16="http://schemas.microsoft.com/office/drawing/2014/main" id="{9D0F0704-0D92-8F30-EA90-293C174AA5A4}"/>
              </a:ext>
            </a:extLst>
          </p:cNvPr>
          <p:cNvPicPr>
            <a:picLocks noChangeAspect="1"/>
          </p:cNvPicPr>
          <p:nvPr/>
        </p:nvPicPr>
        <p:blipFill>
          <a:blip r:embed="rId14"/>
          <a:stretch>
            <a:fillRect/>
          </a:stretch>
        </p:blipFill>
        <p:spPr>
          <a:xfrm>
            <a:off x="5086478" y="436340"/>
            <a:ext cx="2808792" cy="4634506"/>
          </a:xfrm>
          <a:prstGeom prst="rect">
            <a:avLst/>
          </a:prstGeom>
        </p:spPr>
      </p:pic>
      <p:pic>
        <p:nvPicPr>
          <p:cNvPr id="90" name="Picture 89" descr="A diagram of a galaxy&#10;&#10;Description automatically generated with medium confidence">
            <a:extLst>
              <a:ext uri="{FF2B5EF4-FFF2-40B4-BE49-F238E27FC236}">
                <a16:creationId xmlns:a16="http://schemas.microsoft.com/office/drawing/2014/main" id="{5A0ABD41-EBD6-0310-54AA-DDC02D3462CE}"/>
              </a:ext>
            </a:extLst>
          </p:cNvPr>
          <p:cNvPicPr>
            <a:picLocks noChangeAspect="1"/>
          </p:cNvPicPr>
          <p:nvPr/>
        </p:nvPicPr>
        <p:blipFill>
          <a:blip r:embed="rId15"/>
          <a:stretch>
            <a:fillRect/>
          </a:stretch>
        </p:blipFill>
        <p:spPr>
          <a:xfrm>
            <a:off x="5086478" y="436340"/>
            <a:ext cx="2808792" cy="4634506"/>
          </a:xfrm>
          <a:prstGeom prst="rect">
            <a:avLst/>
          </a:prstGeom>
        </p:spPr>
      </p:pic>
      <p:pic>
        <p:nvPicPr>
          <p:cNvPr id="92" name="Picture 91" descr="A diagram of a galaxy&#10;&#10;Description automatically generated with medium confidence">
            <a:extLst>
              <a:ext uri="{FF2B5EF4-FFF2-40B4-BE49-F238E27FC236}">
                <a16:creationId xmlns:a16="http://schemas.microsoft.com/office/drawing/2014/main" id="{AC5FB5ED-E05C-3383-FC19-388169642F3D}"/>
              </a:ext>
            </a:extLst>
          </p:cNvPr>
          <p:cNvPicPr>
            <a:picLocks noChangeAspect="1"/>
          </p:cNvPicPr>
          <p:nvPr/>
        </p:nvPicPr>
        <p:blipFill>
          <a:blip r:embed="rId16"/>
          <a:stretch>
            <a:fillRect/>
          </a:stretch>
        </p:blipFill>
        <p:spPr>
          <a:xfrm>
            <a:off x="5086478" y="436340"/>
            <a:ext cx="2808792" cy="4634506"/>
          </a:xfrm>
          <a:prstGeom prst="rect">
            <a:avLst/>
          </a:prstGeom>
        </p:spPr>
      </p:pic>
      <p:pic>
        <p:nvPicPr>
          <p:cNvPr id="94" name="Picture 93" descr="A diagram of a galaxy&#10;&#10;Description automatically generated">
            <a:extLst>
              <a:ext uri="{FF2B5EF4-FFF2-40B4-BE49-F238E27FC236}">
                <a16:creationId xmlns:a16="http://schemas.microsoft.com/office/drawing/2014/main" id="{4A4450E7-9682-D23B-A9BC-A4546A850AE6}"/>
              </a:ext>
            </a:extLst>
          </p:cNvPr>
          <p:cNvPicPr>
            <a:picLocks noChangeAspect="1"/>
          </p:cNvPicPr>
          <p:nvPr/>
        </p:nvPicPr>
        <p:blipFill>
          <a:blip r:embed="rId17"/>
          <a:stretch>
            <a:fillRect/>
          </a:stretch>
        </p:blipFill>
        <p:spPr>
          <a:xfrm>
            <a:off x="5086478" y="436340"/>
            <a:ext cx="2808792" cy="4634506"/>
          </a:xfrm>
          <a:prstGeom prst="rect">
            <a:avLst/>
          </a:prstGeom>
        </p:spPr>
      </p:pic>
      <p:pic>
        <p:nvPicPr>
          <p:cNvPr id="96" name="Picture 95" descr="A diagram of a galaxy&#10;&#10;Description automatically generated">
            <a:extLst>
              <a:ext uri="{FF2B5EF4-FFF2-40B4-BE49-F238E27FC236}">
                <a16:creationId xmlns:a16="http://schemas.microsoft.com/office/drawing/2014/main" id="{DE299A5C-2E89-7407-7F7D-1CACC612BB4E}"/>
              </a:ext>
            </a:extLst>
          </p:cNvPr>
          <p:cNvPicPr>
            <a:picLocks noChangeAspect="1"/>
          </p:cNvPicPr>
          <p:nvPr/>
        </p:nvPicPr>
        <p:blipFill>
          <a:blip r:embed="rId18"/>
          <a:stretch>
            <a:fillRect/>
          </a:stretch>
        </p:blipFill>
        <p:spPr>
          <a:xfrm>
            <a:off x="5086478" y="436340"/>
            <a:ext cx="2808792" cy="4634506"/>
          </a:xfrm>
          <a:prstGeom prst="rect">
            <a:avLst/>
          </a:prstGeom>
        </p:spPr>
      </p:pic>
      <p:pic>
        <p:nvPicPr>
          <p:cNvPr id="98" name="Picture 97" descr="A diagram of a galaxy&#10;&#10;Description automatically generated">
            <a:extLst>
              <a:ext uri="{FF2B5EF4-FFF2-40B4-BE49-F238E27FC236}">
                <a16:creationId xmlns:a16="http://schemas.microsoft.com/office/drawing/2014/main" id="{CD85B5F2-1B3E-4A5A-60F1-8F0E46203D83}"/>
              </a:ext>
            </a:extLst>
          </p:cNvPr>
          <p:cNvPicPr>
            <a:picLocks noChangeAspect="1"/>
          </p:cNvPicPr>
          <p:nvPr/>
        </p:nvPicPr>
        <p:blipFill>
          <a:blip r:embed="rId19"/>
          <a:stretch>
            <a:fillRect/>
          </a:stretch>
        </p:blipFill>
        <p:spPr>
          <a:xfrm>
            <a:off x="5086478" y="436340"/>
            <a:ext cx="2808792" cy="4634506"/>
          </a:xfrm>
          <a:prstGeom prst="rect">
            <a:avLst/>
          </a:prstGeom>
        </p:spPr>
      </p:pic>
      <p:pic>
        <p:nvPicPr>
          <p:cNvPr id="8" name="Picture 7" descr="\documentclass{article}&#10;\usepackage{amsmath}&#10;\usepackage{amssymb}&#10;\pagestyle{empty}&#10;\begin{document}&#10;&#10;\begin{align*}&#10;   \phi = 0&#10;\end{align*}&#10;&#10;\end{document}" title="IguanaTex Picture Display">
            <a:extLst>
              <a:ext uri="{FF2B5EF4-FFF2-40B4-BE49-F238E27FC236}">
                <a16:creationId xmlns:a16="http://schemas.microsoft.com/office/drawing/2014/main" id="{AC75CC8D-E098-83E0-FD4D-F4D30E5A7C35}"/>
              </a:ext>
            </a:extLst>
          </p:cNvPr>
          <p:cNvPicPr>
            <a:picLocks noChangeAspect="1"/>
          </p:cNvPicPr>
          <p:nvPr>
            <p:custDataLst>
              <p:tags r:id="rId2"/>
            </p:custDataLst>
          </p:nvPr>
        </p:nvPicPr>
        <p:blipFill>
          <a:blip r:embed="rId20"/>
          <a:stretch>
            <a:fillRect/>
          </a:stretch>
        </p:blipFill>
        <p:spPr>
          <a:xfrm>
            <a:off x="7097118" y="4258443"/>
            <a:ext cx="533486" cy="204343"/>
          </a:xfrm>
          <a:prstGeom prst="rect">
            <a:avLst/>
          </a:prstGeom>
        </p:spPr>
      </p:pic>
      <p:pic>
        <p:nvPicPr>
          <p:cNvPr id="11" name="Picture 10" descr="\documentclass{article}&#10;\usepackage{amsmath}&#10;\usepackage{amssymb}&#10;\pagestyle{empty}&#10;\begin{document}&#10;&#10;\begin{align*}&#10;   n = 5, m = 4&#10;\end{align*}&#10;&#10;\end{document}" title="IguanaTex Picture Display">
            <a:extLst>
              <a:ext uri="{FF2B5EF4-FFF2-40B4-BE49-F238E27FC236}">
                <a16:creationId xmlns:a16="http://schemas.microsoft.com/office/drawing/2014/main" id="{A8657172-F9C5-F95E-6083-4AF93C9F31DB}"/>
              </a:ext>
            </a:extLst>
          </p:cNvPr>
          <p:cNvPicPr>
            <a:picLocks noChangeAspect="1"/>
          </p:cNvPicPr>
          <p:nvPr>
            <p:custDataLst>
              <p:tags r:id="rId3"/>
            </p:custDataLst>
          </p:nvPr>
        </p:nvPicPr>
        <p:blipFill>
          <a:blip r:embed="rId21"/>
          <a:stretch>
            <a:fillRect/>
          </a:stretch>
        </p:blipFill>
        <p:spPr>
          <a:xfrm>
            <a:off x="5860017" y="327637"/>
            <a:ext cx="1261714" cy="197486"/>
          </a:xfrm>
          <a:prstGeom prst="rect">
            <a:avLst/>
          </a:prstGeom>
        </p:spPr>
      </p:pic>
    </p:spTree>
    <p:extLst>
      <p:ext uri="{BB962C8B-B14F-4D97-AF65-F5344CB8AC3E}">
        <p14:creationId xmlns:p14="http://schemas.microsoft.com/office/powerpoint/2010/main" val="410278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pour une image  1">
                <a:extLst>
                  <a:ext uri="{FF2B5EF4-FFF2-40B4-BE49-F238E27FC236}">
                    <a16:creationId xmlns:a16="http://schemas.microsoft.com/office/drawing/2014/main" id="{D92A7967-4865-E640-98DC-2F68AD32F272}"/>
                  </a:ext>
                </a:extLst>
              </p:cNvPr>
              <p:cNvSpPr>
                <a:spLocks noGrp="1"/>
              </p:cNvSpPr>
              <p:nvPr>
                <p:ph type="pic" sz="quarter" idx="13"/>
              </p:nvPr>
            </p:nvSpPr>
            <p:spPr>
              <a:xfrm>
                <a:off x="904874" y="1124318"/>
                <a:ext cx="4016259" cy="3595864"/>
              </a:xfrm>
            </p:spPr>
            <p:txBody>
              <a:bodyPr>
                <a:normAutofit lnSpcReduction="10000"/>
              </a:bodyPr>
              <a:lstStyle/>
              <a:p>
                <a:pPr>
                  <a:spcBef>
                    <a:spcPts val="1200"/>
                  </a:spcBef>
                </a:pPr>
                <a:r>
                  <a:rPr lang="fr-CH" sz="1400" err="1">
                    <a:latin typeface="+mn-lt"/>
                  </a:rPr>
                  <a:t>Poincare</a:t>
                </a:r>
                <a:r>
                  <a:rPr lang="fr-CH" sz="1400">
                    <a:latin typeface="+mn-lt"/>
                  </a:rPr>
                  <a:t> </a:t>
                </a:r>
                <a:r>
                  <a:rPr lang="fr-CH" sz="1400" err="1">
                    <a:latin typeface="+mn-lt"/>
                  </a:rPr>
                  <a:t>map</a:t>
                </a:r>
                <a:r>
                  <a:rPr lang="fr-CH" sz="1400">
                    <a:latin typeface="+mn-lt"/>
                  </a:rPr>
                  <a:t> can </a:t>
                </a:r>
                <a:r>
                  <a:rPr lang="fr-CH" sz="1400" err="1">
                    <a:latin typeface="+mn-lt"/>
                  </a:rPr>
                  <a:t>be</a:t>
                </a:r>
                <a:r>
                  <a:rPr lang="fr-CH" sz="1400">
                    <a:latin typeface="+mn-lt"/>
                  </a:rPr>
                  <a:t> </a:t>
                </a:r>
                <a:r>
                  <a:rPr lang="fr-CH" sz="1400" err="1">
                    <a:latin typeface="+mn-lt"/>
                  </a:rPr>
                  <a:t>difficult</a:t>
                </a:r>
                <a:r>
                  <a:rPr lang="fr-CH" sz="1400">
                    <a:latin typeface="+mn-lt"/>
                  </a:rPr>
                  <a:t> to </a:t>
                </a:r>
                <a:r>
                  <a:rPr lang="fr-CH" sz="1400" err="1">
                    <a:latin typeface="+mn-lt"/>
                  </a:rPr>
                  <a:t>study</a:t>
                </a:r>
                <a:r>
                  <a:rPr lang="fr-CH" sz="1400">
                    <a:latin typeface="+mn-lt"/>
                  </a:rPr>
                  <a:t> </a:t>
                </a:r>
                <a:r>
                  <a:rPr lang="fr-CH" sz="1400" err="1">
                    <a:latin typeface="+mn-lt"/>
                  </a:rPr>
                  <a:t>because</a:t>
                </a:r>
                <a:r>
                  <a:rPr lang="fr-CH" sz="1400">
                    <a:latin typeface="+mn-lt"/>
                  </a:rPr>
                  <a:t> </a:t>
                </a:r>
                <a:r>
                  <a:rPr lang="fr-CH" sz="1400" err="1">
                    <a:latin typeface="+mn-lt"/>
                  </a:rPr>
                  <a:t>it</a:t>
                </a:r>
                <a:r>
                  <a:rPr lang="fr-CH" sz="1400">
                    <a:latin typeface="+mn-lt"/>
                  </a:rPr>
                  <a:t> </a:t>
                </a:r>
                <a:r>
                  <a:rPr lang="fr-CH" sz="1400" err="1">
                    <a:latin typeface="+mn-lt"/>
                  </a:rPr>
                  <a:t>requires</a:t>
                </a:r>
                <a:r>
                  <a:rPr lang="fr-CH" sz="1400">
                    <a:latin typeface="+mn-lt"/>
                  </a:rPr>
                  <a:t> field line tracing which is slow</a:t>
                </a:r>
              </a:p>
              <a:p>
                <a:pPr>
                  <a:spcBef>
                    <a:spcPts val="1200"/>
                  </a:spcBef>
                </a:pPr>
                <a:r>
                  <a:rPr lang="fr-CH" sz="1400">
                    <a:latin typeface="+mn-lt"/>
                  </a:rPr>
                  <a:t>Well studied Chirikov standard map on the cylinder</a:t>
                </a:r>
              </a:p>
              <a:p>
                <a:pPr>
                  <a:spcBef>
                    <a:spcPts val="1200"/>
                  </a:spcBef>
                </a:pPr>
                <a:endParaRPr lang="fr-CH" sz="1400">
                  <a:latin typeface="+mn-lt"/>
                </a:endParaRPr>
              </a:p>
              <a:p>
                <a:pPr marL="0" indent="0">
                  <a:spcBef>
                    <a:spcPts val="1200"/>
                  </a:spcBef>
                  <a:buNone/>
                </a:pPr>
                <a:endParaRPr lang="fr-CH" sz="1400">
                  <a:latin typeface="+mn-lt"/>
                </a:endParaRPr>
              </a:p>
              <a:p>
                <a:pPr marL="0" indent="0">
                  <a:spcBef>
                    <a:spcPts val="1200"/>
                  </a:spcBef>
                  <a:buNone/>
                </a:pPr>
                <a:endParaRPr lang="fr-CH" sz="1400">
                  <a:latin typeface="+mn-lt"/>
                </a:endParaRPr>
              </a:p>
              <a:p>
                <a:pPr>
                  <a:spcBef>
                    <a:spcPts val="1200"/>
                  </a:spcBef>
                </a:pPr>
                <a:r>
                  <a:rPr lang="en-US" sz="1400">
                    <a:latin typeface="+mn-lt"/>
                  </a:rPr>
                  <a:t>It preserves the area directly, similar to the poincare map which preserves the flux.</a:t>
                </a:r>
              </a:p>
              <a:p>
                <a:pPr>
                  <a:spcBef>
                    <a:spcPts val="1200"/>
                  </a:spcBef>
                </a:pPr>
                <a:r>
                  <a:rPr lang="en-US" sz="1400">
                    <a:latin typeface="+mn-lt"/>
                  </a:rPr>
                  <a:t>As the parameter </a:t>
                </a:r>
                <a14:m>
                  <m:oMath xmlns:m="http://schemas.openxmlformats.org/officeDocument/2006/math">
                    <m:r>
                      <a:rPr lang="fr-CH" sz="1400" i="1" smtClean="0">
                        <a:latin typeface="Cambria Math" panose="02040503050406030204" pitchFamily="18" charset="0"/>
                      </a:rPr>
                      <m:t>𝐾</m:t>
                    </m:r>
                  </m:oMath>
                </a14:m>
                <a:r>
                  <a:rPr lang="en-US" sz="1400">
                    <a:latin typeface="+mn-lt"/>
                  </a:rPr>
                  <a:t> increases, the system becomes more chaotic, playing the role of a perturbation.</a:t>
                </a:r>
                <a:endParaRPr lang="fr-CH" sz="1400">
                  <a:latin typeface="+mn-lt"/>
                </a:endParaRPr>
              </a:p>
              <a:p>
                <a:pPr>
                  <a:spcBef>
                    <a:spcPts val="1200"/>
                  </a:spcBef>
                </a:pPr>
                <a:r>
                  <a:rPr lang="fr-CH" sz="1400">
                    <a:latin typeface="+mn-lt"/>
                  </a:rPr>
                  <a:t>The </a:t>
                </a:r>
                <a:r>
                  <a:rPr lang="fr-CH" sz="1400" err="1">
                    <a:latin typeface="+mn-lt"/>
                  </a:rPr>
                  <a:t>separatrix</a:t>
                </a:r>
                <a:r>
                  <a:rPr lang="fr-CH" sz="1400">
                    <a:latin typeface="+mn-lt"/>
                  </a:rPr>
                  <a:t> divides in two</a:t>
                </a:r>
              </a:p>
            </p:txBody>
          </p:sp>
        </mc:Choice>
        <mc:Fallback xmlns="">
          <p:sp>
            <p:nvSpPr>
              <p:cNvPr id="2" name="Espace réservé pour une image  1">
                <a:extLst>
                  <a:ext uri="{FF2B5EF4-FFF2-40B4-BE49-F238E27FC236}">
                    <a16:creationId xmlns:a16="http://schemas.microsoft.com/office/drawing/2014/main" id="{D92A7967-4865-E640-98DC-2F68AD32F272}"/>
                  </a:ext>
                </a:extLst>
              </p:cNvPr>
              <p:cNvSpPr>
                <a:spLocks noGrp="1" noRot="1" noChangeAspect="1" noMove="1" noResize="1" noEditPoints="1" noAdjustHandles="1" noChangeArrowheads="1" noChangeShapeType="1" noTextEdit="1"/>
              </p:cNvSpPr>
              <p:nvPr>
                <p:ph type="pic" sz="quarter" idx="13"/>
              </p:nvPr>
            </p:nvSpPr>
            <p:spPr>
              <a:xfrm>
                <a:off x="904874" y="1124318"/>
                <a:ext cx="4016259" cy="3595864"/>
              </a:xfrm>
              <a:blipFill>
                <a:blip r:embed="rId4"/>
                <a:stretch>
                  <a:fillRect t="-1356" b="-508"/>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211B708E-5D66-AC4E-88EB-D50C6EC8E48C}"/>
              </a:ext>
            </a:extLst>
          </p:cNvPr>
          <p:cNvSpPr>
            <a:spLocks noGrp="1"/>
          </p:cNvSpPr>
          <p:nvPr>
            <p:ph type="title"/>
          </p:nvPr>
        </p:nvSpPr>
        <p:spPr>
          <a:xfrm>
            <a:off x="904875" y="179552"/>
            <a:ext cx="4824806" cy="1072753"/>
          </a:xfrm>
        </p:spPr>
        <p:txBody>
          <a:bodyPr>
            <a:normAutofit fontScale="90000"/>
          </a:bodyPr>
          <a:lstStyle/>
          <a:p>
            <a:r>
              <a:rPr lang="fr-FR" err="1"/>
              <a:t>Separatrix</a:t>
            </a:r>
            <a:r>
              <a:rPr lang="fr-FR"/>
              <a:t> of an </a:t>
            </a:r>
            <a:r>
              <a:rPr lang="fr-FR" err="1"/>
              <a:t>island</a:t>
            </a:r>
            <a:r>
              <a:rPr lang="fr-FR"/>
              <a:t> can break and indicates Chaos by </a:t>
            </a:r>
            <a:r>
              <a:rPr lang="fr-FR" err="1"/>
              <a:t>brokeness</a:t>
            </a:r>
            <a:endParaRPr lang="fr-FR"/>
          </a:p>
        </p:txBody>
      </p:sp>
      <p:sp>
        <p:nvSpPr>
          <p:cNvPr id="5" name="Espace réservé de la date 4">
            <a:extLst>
              <a:ext uri="{FF2B5EF4-FFF2-40B4-BE49-F238E27FC236}">
                <a16:creationId xmlns:a16="http://schemas.microsoft.com/office/drawing/2014/main" id="{8748F7D4-36A8-704E-AF37-08718846C335}"/>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8020A50B-1D21-8C40-91A9-B311F6AF0BDF}"/>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CFE2BFF2-E242-3048-A665-79FC4A427F7B}"/>
              </a:ext>
            </a:extLst>
          </p:cNvPr>
          <p:cNvSpPr>
            <a:spLocks noGrp="1"/>
          </p:cNvSpPr>
          <p:nvPr>
            <p:ph type="sldNum" sz="quarter" idx="16"/>
          </p:nvPr>
        </p:nvSpPr>
        <p:spPr/>
        <p:txBody>
          <a:bodyPr/>
          <a:lstStyle/>
          <a:p>
            <a:fld id="{E1E1CD7C-2161-7D43-862E-CE4C333CD873}" type="slidenum">
              <a:rPr lang="fr-FR" smtClean="0"/>
              <a:pPr/>
              <a:t>6</a:t>
            </a:fld>
            <a:endParaRPr lang="fr-FR"/>
          </a:p>
        </p:txBody>
      </p:sp>
      <p:pic>
        <p:nvPicPr>
          <p:cNvPr id="15" name="Picture 14" descr="\documentclass{article}&#10;\usepackage{amsmath}&#10;\usepackage{amssymb}&#10;\pagestyle{empty}&#10;\begin{document}&#10;&#10;\begin{align*}&#10;   p_{n+1} &amp;= p_{n} -\frac{K}{2\pi}\sin(2\pi\theta_n)\\&#10;   \theta_{n+1} &amp;\equiv \theta_{n} + p_{n+1} \pmod{1} &#10;\end{align*}&#10;&#10;\end{document}" title="IguanaTex Picture Display">
            <a:extLst>
              <a:ext uri="{FF2B5EF4-FFF2-40B4-BE49-F238E27FC236}">
                <a16:creationId xmlns:a16="http://schemas.microsoft.com/office/drawing/2014/main" id="{9332545A-9944-51F1-C38C-E10775B2812D}"/>
              </a:ext>
            </a:extLst>
          </p:cNvPr>
          <p:cNvPicPr>
            <a:picLocks noChangeAspect="1"/>
          </p:cNvPicPr>
          <p:nvPr>
            <p:custDataLst>
              <p:tags r:id="rId1"/>
            </p:custDataLst>
          </p:nvPr>
        </p:nvPicPr>
        <p:blipFill>
          <a:blip r:embed="rId5"/>
          <a:stretch>
            <a:fillRect/>
          </a:stretch>
        </p:blipFill>
        <p:spPr>
          <a:xfrm>
            <a:off x="2175395" y="2130445"/>
            <a:ext cx="2283766" cy="664636"/>
          </a:xfrm>
          <a:prstGeom prst="rect">
            <a:avLst/>
          </a:prstGeom>
        </p:spPr>
      </p:pic>
      <p:sp>
        <p:nvSpPr>
          <p:cNvPr id="78" name="TextBox 77">
            <a:extLst>
              <a:ext uri="{FF2B5EF4-FFF2-40B4-BE49-F238E27FC236}">
                <a16:creationId xmlns:a16="http://schemas.microsoft.com/office/drawing/2014/main" id="{AB17430C-CAA6-0EAE-CF17-D23D9F02ACF2}"/>
              </a:ext>
            </a:extLst>
          </p:cNvPr>
          <p:cNvSpPr txBox="1"/>
          <p:nvPr/>
        </p:nvSpPr>
        <p:spPr>
          <a:xfrm>
            <a:off x="1787873" y="2859285"/>
            <a:ext cx="3268317" cy="253916"/>
          </a:xfrm>
          <a:prstGeom prst="rect">
            <a:avLst/>
          </a:prstGeom>
          <a:noFill/>
        </p:spPr>
        <p:txBody>
          <a:bodyPr wrap="square" rtlCol="0">
            <a:spAutoFit/>
          </a:bodyPr>
          <a:lstStyle/>
          <a:p>
            <a:r>
              <a:rPr lang="en-US" sz="1050" i="1" err="1"/>
              <a:t>Meiss</a:t>
            </a:r>
            <a:r>
              <a:rPr lang="en-US" sz="1050" i="1"/>
              <a:t>, ‘Thirty Years of Turnstiles and Transport’.</a:t>
            </a:r>
            <a:endParaRPr lang="en-CH" sz="900" i="1"/>
          </a:p>
        </p:txBody>
      </p:sp>
      <p:pic>
        <p:nvPicPr>
          <p:cNvPr id="11" name="Picture 10" descr="A black and white diagram with a red and green line&#10;&#10;Description automatically generated">
            <a:extLst>
              <a:ext uri="{FF2B5EF4-FFF2-40B4-BE49-F238E27FC236}">
                <a16:creationId xmlns:a16="http://schemas.microsoft.com/office/drawing/2014/main" id="{6D2614B5-5F38-DA89-A344-C9D369D3F12C}"/>
              </a:ext>
            </a:extLst>
          </p:cNvPr>
          <p:cNvPicPr>
            <a:picLocks noChangeAspect="1"/>
          </p:cNvPicPr>
          <p:nvPr/>
        </p:nvPicPr>
        <p:blipFill>
          <a:blip r:embed="rId6"/>
          <a:stretch>
            <a:fillRect/>
          </a:stretch>
        </p:blipFill>
        <p:spPr>
          <a:xfrm>
            <a:off x="5056190" y="919220"/>
            <a:ext cx="3600000" cy="3600000"/>
          </a:xfrm>
          <a:prstGeom prst="rect">
            <a:avLst/>
          </a:prstGeom>
        </p:spPr>
      </p:pic>
      <p:pic>
        <p:nvPicPr>
          <p:cNvPr id="13" name="Picture 12" descr="A map of a wave&#10;&#10;Description automatically generated with medium confidence">
            <a:extLst>
              <a:ext uri="{FF2B5EF4-FFF2-40B4-BE49-F238E27FC236}">
                <a16:creationId xmlns:a16="http://schemas.microsoft.com/office/drawing/2014/main" id="{2F7981A4-6BAF-5AAD-2925-65372B9B0F25}"/>
              </a:ext>
            </a:extLst>
          </p:cNvPr>
          <p:cNvPicPr>
            <a:picLocks noChangeAspect="1"/>
          </p:cNvPicPr>
          <p:nvPr/>
        </p:nvPicPr>
        <p:blipFill>
          <a:blip r:embed="rId7"/>
          <a:stretch>
            <a:fillRect/>
          </a:stretch>
        </p:blipFill>
        <p:spPr>
          <a:xfrm>
            <a:off x="5056190" y="919220"/>
            <a:ext cx="3600000" cy="3600000"/>
          </a:xfrm>
          <a:prstGeom prst="rect">
            <a:avLst/>
          </a:prstGeom>
        </p:spPr>
      </p:pic>
      <p:pic>
        <p:nvPicPr>
          <p:cNvPr id="16" name="Picture 15" descr="A map of a wave&#10;&#10;Description automatically generated">
            <a:extLst>
              <a:ext uri="{FF2B5EF4-FFF2-40B4-BE49-F238E27FC236}">
                <a16:creationId xmlns:a16="http://schemas.microsoft.com/office/drawing/2014/main" id="{BE680904-7B61-30AD-E79F-464F2DB5D6E4}"/>
              </a:ext>
            </a:extLst>
          </p:cNvPr>
          <p:cNvPicPr>
            <a:picLocks noChangeAspect="1"/>
          </p:cNvPicPr>
          <p:nvPr/>
        </p:nvPicPr>
        <p:blipFill>
          <a:blip r:embed="rId8"/>
          <a:stretch>
            <a:fillRect/>
          </a:stretch>
        </p:blipFill>
        <p:spPr>
          <a:xfrm>
            <a:off x="5056190" y="919220"/>
            <a:ext cx="3600000" cy="3600000"/>
          </a:xfrm>
          <a:prstGeom prst="rect">
            <a:avLst/>
          </a:prstGeom>
        </p:spPr>
      </p:pic>
      <p:pic>
        <p:nvPicPr>
          <p:cNvPr id="18" name="Picture 17" descr="A map of a wave&#10;&#10;Description automatically generated">
            <a:extLst>
              <a:ext uri="{FF2B5EF4-FFF2-40B4-BE49-F238E27FC236}">
                <a16:creationId xmlns:a16="http://schemas.microsoft.com/office/drawing/2014/main" id="{D1BF187A-FBC9-FEA7-A265-9037D78D6A13}"/>
              </a:ext>
            </a:extLst>
          </p:cNvPr>
          <p:cNvPicPr>
            <a:picLocks noChangeAspect="1"/>
          </p:cNvPicPr>
          <p:nvPr/>
        </p:nvPicPr>
        <p:blipFill>
          <a:blip r:embed="rId9"/>
          <a:stretch>
            <a:fillRect/>
          </a:stretch>
        </p:blipFill>
        <p:spPr>
          <a:xfrm>
            <a:off x="5056190" y="919220"/>
            <a:ext cx="3600000" cy="3600000"/>
          </a:xfrm>
          <a:prstGeom prst="rect">
            <a:avLst/>
          </a:prstGeom>
        </p:spPr>
      </p:pic>
      <p:pic>
        <p:nvPicPr>
          <p:cNvPr id="20" name="Picture 19" descr="A map of a wave&#10;&#10;Description automatically generated with medium confidence">
            <a:extLst>
              <a:ext uri="{FF2B5EF4-FFF2-40B4-BE49-F238E27FC236}">
                <a16:creationId xmlns:a16="http://schemas.microsoft.com/office/drawing/2014/main" id="{65EFDC8A-BD74-3078-A175-0CA56D700EA5}"/>
              </a:ext>
            </a:extLst>
          </p:cNvPr>
          <p:cNvPicPr>
            <a:picLocks noChangeAspect="1"/>
          </p:cNvPicPr>
          <p:nvPr/>
        </p:nvPicPr>
        <p:blipFill>
          <a:blip r:embed="rId10"/>
          <a:stretch>
            <a:fillRect/>
          </a:stretch>
        </p:blipFill>
        <p:spPr>
          <a:xfrm>
            <a:off x="5056190" y="919220"/>
            <a:ext cx="3600000" cy="3600000"/>
          </a:xfrm>
          <a:prstGeom prst="rect">
            <a:avLst/>
          </a:prstGeom>
        </p:spPr>
      </p:pic>
      <p:pic>
        <p:nvPicPr>
          <p:cNvPr id="22" name="Picture 21" descr="A map of a wave&#10;&#10;Description automatically generated">
            <a:extLst>
              <a:ext uri="{FF2B5EF4-FFF2-40B4-BE49-F238E27FC236}">
                <a16:creationId xmlns:a16="http://schemas.microsoft.com/office/drawing/2014/main" id="{FEDD052F-13EE-E33E-BE5C-E0A279E0AF14}"/>
              </a:ext>
            </a:extLst>
          </p:cNvPr>
          <p:cNvPicPr>
            <a:picLocks noChangeAspect="1"/>
          </p:cNvPicPr>
          <p:nvPr/>
        </p:nvPicPr>
        <p:blipFill>
          <a:blip r:embed="rId11"/>
          <a:stretch>
            <a:fillRect/>
          </a:stretch>
        </p:blipFill>
        <p:spPr>
          <a:xfrm>
            <a:off x="5056190" y="919220"/>
            <a:ext cx="3600000" cy="3600000"/>
          </a:xfrm>
          <a:prstGeom prst="rect">
            <a:avLst/>
          </a:prstGeom>
        </p:spPr>
      </p:pic>
      <p:pic>
        <p:nvPicPr>
          <p:cNvPr id="24" name="Picture 23" descr="A map of a wave&#10;&#10;Description automatically generated">
            <a:extLst>
              <a:ext uri="{FF2B5EF4-FFF2-40B4-BE49-F238E27FC236}">
                <a16:creationId xmlns:a16="http://schemas.microsoft.com/office/drawing/2014/main" id="{599BE5CB-AA77-5D0C-FC7B-2398522BAB67}"/>
              </a:ext>
            </a:extLst>
          </p:cNvPr>
          <p:cNvPicPr>
            <a:picLocks noChangeAspect="1"/>
          </p:cNvPicPr>
          <p:nvPr/>
        </p:nvPicPr>
        <p:blipFill>
          <a:blip r:embed="rId12"/>
          <a:stretch>
            <a:fillRect/>
          </a:stretch>
        </p:blipFill>
        <p:spPr>
          <a:xfrm>
            <a:off x="5056190" y="919220"/>
            <a:ext cx="3600000" cy="3600000"/>
          </a:xfrm>
          <a:prstGeom prst="rect">
            <a:avLst/>
          </a:prstGeom>
        </p:spPr>
      </p:pic>
      <p:pic>
        <p:nvPicPr>
          <p:cNvPr id="26" name="Picture 25" descr="A map of a cross&#10;&#10;Description automatically generated with medium confidence">
            <a:extLst>
              <a:ext uri="{FF2B5EF4-FFF2-40B4-BE49-F238E27FC236}">
                <a16:creationId xmlns:a16="http://schemas.microsoft.com/office/drawing/2014/main" id="{1E038C13-420E-9F70-A25C-41BF3AFC3308}"/>
              </a:ext>
            </a:extLst>
          </p:cNvPr>
          <p:cNvPicPr>
            <a:picLocks noChangeAspect="1"/>
          </p:cNvPicPr>
          <p:nvPr/>
        </p:nvPicPr>
        <p:blipFill>
          <a:blip r:embed="rId13"/>
          <a:stretch>
            <a:fillRect/>
          </a:stretch>
        </p:blipFill>
        <p:spPr>
          <a:xfrm>
            <a:off x="5056190" y="919220"/>
            <a:ext cx="3600000" cy="3600000"/>
          </a:xfrm>
          <a:prstGeom prst="rect">
            <a:avLst/>
          </a:prstGeom>
        </p:spPr>
      </p:pic>
      <p:pic>
        <p:nvPicPr>
          <p:cNvPr id="28" name="Picture 27" descr="A map of a graph&#10;&#10;Description automatically generated with medium confidence">
            <a:extLst>
              <a:ext uri="{FF2B5EF4-FFF2-40B4-BE49-F238E27FC236}">
                <a16:creationId xmlns:a16="http://schemas.microsoft.com/office/drawing/2014/main" id="{CFB0346E-F634-9A10-C62E-E995766F812B}"/>
              </a:ext>
            </a:extLst>
          </p:cNvPr>
          <p:cNvPicPr>
            <a:picLocks noChangeAspect="1"/>
          </p:cNvPicPr>
          <p:nvPr/>
        </p:nvPicPr>
        <p:blipFill>
          <a:blip r:embed="rId14"/>
          <a:stretch>
            <a:fillRect/>
          </a:stretch>
        </p:blipFill>
        <p:spPr>
          <a:xfrm>
            <a:off x="5056190" y="919220"/>
            <a:ext cx="3600000" cy="3600000"/>
          </a:xfrm>
          <a:prstGeom prst="rect">
            <a:avLst/>
          </a:prstGeom>
        </p:spPr>
      </p:pic>
    </p:spTree>
    <p:extLst>
      <p:ext uri="{BB962C8B-B14F-4D97-AF65-F5344CB8AC3E}">
        <p14:creationId xmlns:p14="http://schemas.microsoft.com/office/powerpoint/2010/main" val="283934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078258"/>
                <a:ext cx="4581525" cy="3885689"/>
              </a:xfrm>
            </p:spPr>
            <p:txBody>
              <a:bodyPr>
                <a:normAutofit/>
              </a:bodyPr>
              <a:lstStyle/>
              <a:p>
                <a:r>
                  <a:rPr lang="fr-FR" sz="1400"/>
                  <a:t>The jacobian indicates the behaviour of nearby lines </a:t>
                </a:r>
              </a:p>
              <a:p>
                <a:r>
                  <a:rPr lang="fr-FR" sz="1400"/>
                  <a:t>Calling the standard map </a:t>
                </a:r>
                <a14:m>
                  <m:oMath xmlns:m="http://schemas.openxmlformats.org/officeDocument/2006/math">
                    <m:r>
                      <a:rPr lang="fr-CH" sz="1400" b="0" i="1" smtClean="0">
                        <a:latin typeface="Cambria Math" panose="02040503050406030204" pitchFamily="18" charset="0"/>
                      </a:rPr>
                      <m:t>𝐹</m:t>
                    </m:r>
                  </m:oMath>
                </a14:m>
                <a:r>
                  <a:rPr lang="fr-FR" sz="1400"/>
                  <a:t>, and due to the area conservation, the determinant of its jacobian has to be one</a:t>
                </a:r>
              </a:p>
              <a:p>
                <a:pPr marL="0" indent="0">
                  <a:buNone/>
                </a:pPr>
                <a:endParaRPr lang="fr-FR" sz="1400"/>
              </a:p>
              <a:p>
                <a:pPr marL="0" indent="0">
                  <a:buNone/>
                </a:pPr>
                <a:endParaRPr lang="fr-FR" sz="1400"/>
              </a:p>
              <a:p>
                <a:r>
                  <a:rPr lang="fr-FR" sz="1400"/>
                  <a:t>For an elliptic point (O-points), </a:t>
                </a:r>
                <a14:m>
                  <m:oMath xmlns:m="http://schemas.openxmlformats.org/officeDocument/2006/math">
                    <m:sSub>
                      <m:sSubPr>
                        <m:ctrlPr>
                          <a:rPr lang="fr-FR" sz="1400" i="1" smtClean="0">
                            <a:latin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𝜆</m:t>
                        </m:r>
                      </m:e>
                      <m:sub>
                        <m:r>
                          <a:rPr lang="fr-CH" sz="1400" b="0" i="1" smtClean="0">
                            <a:latin typeface="Cambria Math" panose="02040503050406030204" pitchFamily="18" charset="0"/>
                          </a:rPr>
                          <m:t>1</m:t>
                        </m:r>
                      </m:sub>
                    </m:sSub>
                    <m:r>
                      <a:rPr lang="fr-CH" sz="1400" b="0" i="1" smtClean="0">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𝜆</m:t>
                        </m:r>
                      </m:e>
                      <m:sub>
                        <m:r>
                          <a:rPr lang="fr-CH" sz="1400" b="0" i="1" smtClean="0">
                            <a:latin typeface="Cambria Math" panose="02040503050406030204" pitchFamily="18" charset="0"/>
                            <a:ea typeface="Cambria Math" panose="02040503050406030204" pitchFamily="18" charset="0"/>
                          </a:rPr>
                          <m:t>2</m:t>
                        </m:r>
                      </m:sub>
                    </m:sSub>
                  </m:oMath>
                </a14:m>
                <a:r>
                  <a:rPr lang="fr-FR" sz="1400"/>
                  <a:t> are complex conjugate and indicate rotation</a:t>
                </a:r>
              </a:p>
              <a:p>
                <a:r>
                  <a:rPr lang="fr-FR" sz="1400"/>
                  <a:t>For a hyperbolic point (X-points), there is a stable (</a:t>
                </a:r>
                <a14:m>
                  <m:oMath xmlns:m="http://schemas.openxmlformats.org/officeDocument/2006/math">
                    <m:sSub>
                      <m:sSubPr>
                        <m:ctrlPr>
                          <a:rPr lang="fr-CH" sz="1400" i="1">
                            <a:latin typeface="Cambria Math" panose="02040503050406030204" pitchFamily="18" charset="0"/>
                          </a:rPr>
                        </m:ctrlPr>
                      </m:sSubPr>
                      <m:e>
                        <m:r>
                          <a:rPr lang="fr-CH" sz="1400" b="0" i="1" smtClean="0">
                            <a:latin typeface="Cambria Math" panose="02040503050406030204" pitchFamily="18" charset="0"/>
                          </a:rPr>
                          <m:t>|</m:t>
                        </m:r>
                        <m:r>
                          <a:rPr lang="fr-CH" sz="1400" i="1">
                            <a:latin typeface="Cambria Math" panose="02040503050406030204" pitchFamily="18" charset="0"/>
                            <a:ea typeface="Cambria Math" panose="02040503050406030204" pitchFamily="18" charset="0"/>
                          </a:rPr>
                          <m:t>𝜆</m:t>
                        </m:r>
                      </m:e>
                      <m:sub>
                        <m:r>
                          <a:rPr lang="fr-CH" sz="1400" b="0" i="1" smtClean="0">
                            <a:latin typeface="Cambria Math" panose="02040503050406030204" pitchFamily="18" charset="0"/>
                            <a:ea typeface="Cambria Math" panose="02040503050406030204" pitchFamily="18" charset="0"/>
                          </a:rPr>
                          <m:t>𝑠</m:t>
                        </m:r>
                      </m:sub>
                    </m:sSub>
                    <m:r>
                      <a:rPr lang="fr-CH" sz="1400" b="0" i="1" smtClean="0">
                        <a:latin typeface="Cambria Math" panose="02040503050406030204" pitchFamily="18" charset="0"/>
                      </a:rPr>
                      <m:t>|&lt;</m:t>
                    </m:r>
                    <m:r>
                      <a:rPr lang="fr-CH" sz="1400" i="1">
                        <a:latin typeface="Cambria Math" panose="02040503050406030204" pitchFamily="18" charset="0"/>
                      </a:rPr>
                      <m:t>1</m:t>
                    </m:r>
                  </m:oMath>
                </a14:m>
                <a:r>
                  <a:rPr lang="fr-FR" sz="1400"/>
                  <a:t>) and unstable (</a:t>
                </a:r>
                <a14:m>
                  <m:oMath xmlns:m="http://schemas.openxmlformats.org/officeDocument/2006/math">
                    <m:r>
                      <a:rPr lang="fr-CH" sz="1400" b="0" i="0" smtClean="0">
                        <a:latin typeface="Cambria Math" panose="02040503050406030204" pitchFamily="18" charset="0"/>
                      </a:rPr>
                      <m:t>|</m:t>
                    </m:r>
                    <m:sSub>
                      <m:sSubPr>
                        <m:ctrlPr>
                          <a:rPr lang="fr-CH" sz="1400" i="1">
                            <a:latin typeface="Cambria Math" panose="02040503050406030204" pitchFamily="18" charset="0"/>
                          </a:rPr>
                        </m:ctrlPr>
                      </m:sSubPr>
                      <m:e>
                        <m:r>
                          <a:rPr lang="fr-CH" sz="1400" i="1" smtClean="0">
                            <a:latin typeface="Cambria Math" panose="02040503050406030204" pitchFamily="18" charset="0"/>
                            <a:ea typeface="Cambria Math" panose="02040503050406030204" pitchFamily="18" charset="0"/>
                          </a:rPr>
                          <m:t>𝜆</m:t>
                        </m:r>
                      </m:e>
                      <m:sub>
                        <m:r>
                          <a:rPr lang="fr-CH" sz="1400" i="1">
                            <a:latin typeface="Cambria Math" panose="02040503050406030204" pitchFamily="18" charset="0"/>
                          </a:rPr>
                          <m:t>𝑢</m:t>
                        </m:r>
                      </m:sub>
                    </m:sSub>
                    <m:r>
                      <a:rPr lang="fr-CH" sz="1400" b="0" i="1" smtClean="0">
                        <a:latin typeface="Cambria Math" panose="02040503050406030204" pitchFamily="18" charset="0"/>
                      </a:rPr>
                      <m:t>|&gt;</m:t>
                    </m:r>
                    <m:r>
                      <a:rPr lang="fr-CH" sz="1400" i="1">
                        <a:latin typeface="Cambria Math" panose="02040503050406030204" pitchFamily="18" charset="0"/>
                      </a:rPr>
                      <m:t>1</m:t>
                    </m:r>
                  </m:oMath>
                </a14:m>
                <a:r>
                  <a:rPr lang="fr-FR" sz="1400"/>
                  <a:t>) direction</a:t>
                </a:r>
              </a:p>
              <a:p>
                <a:r>
                  <a:rPr lang="fr-FR" sz="1400"/>
                  <a:t>Initializing a point </a:t>
                </a:r>
                <a14:m>
                  <m:oMath xmlns:m="http://schemas.openxmlformats.org/officeDocument/2006/math">
                    <m:r>
                      <a:rPr lang="fr-CH" sz="1400" b="0" i="1" smtClean="0">
                        <a:latin typeface="Cambria Math" panose="02040503050406030204" pitchFamily="18" charset="0"/>
                      </a:rPr>
                      <m:t>𝑥</m:t>
                    </m:r>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𝑥</m:t>
                        </m:r>
                      </m:e>
                      <m:sup>
                        <m:r>
                          <a:rPr lang="fr-CH" sz="1400" b="0" i="1" smtClean="0">
                            <a:latin typeface="Cambria Math" panose="02040503050406030204" pitchFamily="18" charset="0"/>
                          </a:rPr>
                          <m:t>∗</m:t>
                        </m:r>
                      </m:sup>
                    </m:sSup>
                    <m:r>
                      <a:rPr lang="fr-CH" sz="1400" b="0" i="1" smtClean="0">
                        <a:latin typeface="Cambria Math" panose="02040503050406030204" pitchFamily="18" charset="0"/>
                      </a:rPr>
                      <m:t>+</m:t>
                    </m:r>
                    <m:sSub>
                      <m:sSubPr>
                        <m:ctrlPr>
                          <a:rPr lang="fr-CH" sz="1400" i="1">
                            <a:latin typeface="Cambria Math" panose="02040503050406030204" pitchFamily="18" charset="0"/>
                          </a:rPr>
                        </m:ctrlPr>
                      </m:sSubPr>
                      <m:e>
                        <m:r>
                          <a:rPr lang="fr-CH" sz="1400" i="1" smtClean="0">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rPr>
                          <m:t>𝑢</m:t>
                        </m:r>
                      </m:sub>
                    </m:sSub>
                    <m:sSub>
                      <m:sSubPr>
                        <m:ctrlPr>
                          <a:rPr lang="fr-CH" sz="1400" i="1">
                            <a:latin typeface="Cambria Math" panose="02040503050406030204" pitchFamily="18" charset="0"/>
                          </a:rPr>
                        </m:ctrlPr>
                      </m:sSubPr>
                      <m:e>
                        <m:r>
                          <a:rPr lang="fr-CH" sz="1400" b="1" i="1" smtClean="0">
                            <a:latin typeface="Cambria Math" panose="02040503050406030204" pitchFamily="18" charset="0"/>
                          </a:rPr>
                          <m:t>𝒆</m:t>
                        </m:r>
                      </m:e>
                      <m:sub>
                        <m:r>
                          <a:rPr lang="fr-CH" sz="1400" i="1">
                            <a:latin typeface="Cambria Math" panose="02040503050406030204" pitchFamily="18" charset="0"/>
                          </a:rPr>
                          <m:t>𝑢</m:t>
                        </m:r>
                      </m:sub>
                    </m:sSub>
                  </m:oMath>
                </a14:m>
                <a:r>
                  <a:rPr lang="fr-FR" sz="1400"/>
                  <a:t> and apply the map</a:t>
                </a:r>
              </a:p>
              <a:p>
                <a:r>
                  <a:rPr lang="fr-FR" sz="1400"/>
                  <a:t>Initializing a point </a:t>
                </a:r>
                <a14:m>
                  <m:oMath xmlns:m="http://schemas.openxmlformats.org/officeDocument/2006/math">
                    <m:r>
                      <a:rPr lang="fr-CH" sz="1400" b="0" i="1" smtClean="0">
                        <a:latin typeface="Cambria Math" panose="02040503050406030204" pitchFamily="18" charset="0"/>
                      </a:rPr>
                      <m:t>𝑥</m:t>
                    </m:r>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𝑥</m:t>
                        </m:r>
                      </m:e>
                      <m:sup>
                        <m:r>
                          <a:rPr lang="fr-CH" sz="1400" b="0" i="1" smtClean="0">
                            <a:latin typeface="Cambria Math" panose="02040503050406030204" pitchFamily="18" charset="0"/>
                          </a:rPr>
                          <m:t>∗</m:t>
                        </m:r>
                      </m:sup>
                    </m:sSup>
                    <m:r>
                      <a:rPr lang="fr-CH" sz="1400" b="0" i="1" smtClean="0">
                        <a:latin typeface="Cambria Math" panose="02040503050406030204" pitchFamily="18" charset="0"/>
                      </a:rPr>
                      <m:t>+</m:t>
                    </m:r>
                    <m:sSub>
                      <m:sSubPr>
                        <m:ctrlPr>
                          <a:rPr lang="fr-CH" sz="1400" i="1">
                            <a:latin typeface="Cambria Math" panose="02040503050406030204" pitchFamily="18" charset="0"/>
                          </a:rPr>
                        </m:ctrlPr>
                      </m:sSubPr>
                      <m:e>
                        <m:r>
                          <a:rPr lang="fr-CH" sz="1400" i="1" smtClean="0">
                            <a:latin typeface="Cambria Math" panose="02040503050406030204" pitchFamily="18" charset="0"/>
                            <a:ea typeface="Cambria Math" panose="02040503050406030204" pitchFamily="18" charset="0"/>
                          </a:rPr>
                          <m:t>𝜀</m:t>
                        </m:r>
                      </m:e>
                      <m:sub>
                        <m:r>
                          <a:rPr lang="fr-CH" sz="1400" b="0" i="1" smtClean="0">
                            <a:latin typeface="Cambria Math" panose="02040503050406030204" pitchFamily="18" charset="0"/>
                            <a:ea typeface="Cambria Math" panose="02040503050406030204" pitchFamily="18" charset="0"/>
                          </a:rPr>
                          <m:t>𝑠</m:t>
                        </m:r>
                      </m:sub>
                    </m:sSub>
                    <m:sSub>
                      <m:sSubPr>
                        <m:ctrlPr>
                          <a:rPr lang="fr-CH" sz="1400" i="1">
                            <a:latin typeface="Cambria Math" panose="02040503050406030204" pitchFamily="18" charset="0"/>
                          </a:rPr>
                        </m:ctrlPr>
                      </m:sSubPr>
                      <m:e>
                        <m:r>
                          <a:rPr lang="fr-CH" sz="1400" b="1" i="1" smtClean="0">
                            <a:latin typeface="Cambria Math" panose="02040503050406030204" pitchFamily="18" charset="0"/>
                          </a:rPr>
                          <m:t>𝒆</m:t>
                        </m:r>
                      </m:e>
                      <m:sub>
                        <m:r>
                          <a:rPr lang="fr-CH" sz="1400" b="0" i="1" smtClean="0">
                            <a:latin typeface="Cambria Math" panose="02040503050406030204" pitchFamily="18" charset="0"/>
                          </a:rPr>
                          <m:t>𝑠</m:t>
                        </m:r>
                      </m:sub>
                    </m:sSub>
                  </m:oMath>
                </a14:m>
                <a:r>
                  <a:rPr lang="fr-FR" sz="1400"/>
                  <a:t> and apply the inverse map</a:t>
                </a:r>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078258"/>
                <a:ext cx="4581525" cy="3885689"/>
              </a:xfrm>
              <a:blipFill>
                <a:blip r:embed="rId4"/>
                <a:stretch>
                  <a:fillRect t="-785" r="-399"/>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5" y="179552"/>
            <a:ext cx="4581525" cy="1072753"/>
          </a:xfrm>
        </p:spPr>
        <p:txBody>
          <a:bodyPr>
            <a:normAutofit/>
          </a:bodyPr>
          <a:lstStyle/>
          <a:p>
            <a:r>
              <a:rPr lang="fr-FR"/>
              <a:t>Hyperbolic fixed points have a stable and unstable manifold</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7</a:t>
            </a:fld>
            <a:endParaRPr lang="fr-FR"/>
          </a:p>
        </p:txBody>
      </p:sp>
      <p:pic>
        <p:nvPicPr>
          <p:cNvPr id="24" name="Picture 23" descr="\documentclass{article}&#10;\usepackage{amsmath}&#10;\usepackage{amssymb}&#10;\pagestyle{empty}&#10;\begin{document}&#10;&#10;\begin{align*}&#10;       J_F(\theta, p) = \begin{pmatrix}&#10;        \frac{\partial F^\theta}{\partial \theta} &amp; \frac{\partial F^\theta}{\partial p}\\&#10;        \frac{\partial F^p}{\partial \theta} &amp; \frac{\partial F^p}{\partial p}\\&#10;    \end{pmatrix}\quad \text{det}(J_F) = \lambda_1\lambda_2 = 1&#10;\end{align*}&#10;&#10;\end{document}" title="IguanaTex Picture Display">
            <a:extLst>
              <a:ext uri="{FF2B5EF4-FFF2-40B4-BE49-F238E27FC236}">
                <a16:creationId xmlns:a16="http://schemas.microsoft.com/office/drawing/2014/main" id="{423DA140-2ED4-9274-1B73-77C06393A3D1}"/>
              </a:ext>
            </a:extLst>
          </p:cNvPr>
          <p:cNvPicPr>
            <a:picLocks noChangeAspect="1"/>
          </p:cNvPicPr>
          <p:nvPr>
            <p:custDataLst>
              <p:tags r:id="rId1"/>
            </p:custDataLst>
          </p:nvPr>
        </p:nvPicPr>
        <p:blipFill>
          <a:blip r:embed="rId5"/>
          <a:stretch>
            <a:fillRect/>
          </a:stretch>
        </p:blipFill>
        <p:spPr>
          <a:xfrm>
            <a:off x="1442750" y="1996517"/>
            <a:ext cx="3816946" cy="558905"/>
          </a:xfrm>
          <a:prstGeom prst="rect">
            <a:avLst/>
          </a:prstGeom>
        </p:spPr>
      </p:pic>
      <p:pic>
        <p:nvPicPr>
          <p:cNvPr id="17" name="Picture 16" descr="A diagram of a graph&#10;&#10;Description automatically generated">
            <a:extLst>
              <a:ext uri="{FF2B5EF4-FFF2-40B4-BE49-F238E27FC236}">
                <a16:creationId xmlns:a16="http://schemas.microsoft.com/office/drawing/2014/main" id="{C80F545D-3C19-02AE-438D-D057C6500663}"/>
              </a:ext>
            </a:extLst>
          </p:cNvPr>
          <p:cNvPicPr>
            <a:picLocks noChangeAspect="1"/>
          </p:cNvPicPr>
          <p:nvPr/>
        </p:nvPicPr>
        <p:blipFill rotWithShape="1">
          <a:blip r:embed="rId6"/>
          <a:srcRect l="20192" b="14769"/>
          <a:stretch/>
        </p:blipFill>
        <p:spPr>
          <a:xfrm>
            <a:off x="5955373" y="1562785"/>
            <a:ext cx="2206893" cy="2212122"/>
          </a:xfrm>
          <a:prstGeom prst="rect">
            <a:avLst/>
          </a:prstGeom>
        </p:spPr>
      </p:pic>
      <p:sp>
        <p:nvSpPr>
          <p:cNvPr id="18" name="TextBox 17">
            <a:extLst>
              <a:ext uri="{FF2B5EF4-FFF2-40B4-BE49-F238E27FC236}">
                <a16:creationId xmlns:a16="http://schemas.microsoft.com/office/drawing/2014/main" id="{D7705072-7260-81F2-A0DB-2D53CA3EC8FC}"/>
              </a:ext>
            </a:extLst>
          </p:cNvPr>
          <p:cNvSpPr txBox="1"/>
          <p:nvPr/>
        </p:nvSpPr>
        <p:spPr>
          <a:xfrm>
            <a:off x="5831269" y="3732798"/>
            <a:ext cx="2455099" cy="169277"/>
          </a:xfrm>
          <a:prstGeom prst="rect">
            <a:avLst/>
          </a:prstGeom>
          <a:noFill/>
        </p:spPr>
        <p:txBody>
          <a:bodyPr wrap="square" rtlCol="0">
            <a:spAutoFit/>
          </a:bodyPr>
          <a:lstStyle/>
          <a:p>
            <a:r>
              <a:rPr lang="fr-CH" sz="500" i="1"/>
              <a:t>https://champsproject.github.io/lagrangian_descriptors/content/chapter2_1.html</a:t>
            </a:r>
            <a:endParaRPr lang="en-CH" sz="500" i="1"/>
          </a:p>
        </p:txBody>
      </p:sp>
      <p:pic>
        <p:nvPicPr>
          <p:cNvPr id="37" name="Picture 36" descr="A diagram of a graph&#10;&#10;Description automatically generated">
            <a:extLst>
              <a:ext uri="{FF2B5EF4-FFF2-40B4-BE49-F238E27FC236}">
                <a16:creationId xmlns:a16="http://schemas.microsoft.com/office/drawing/2014/main" id="{8DED7631-DB69-D4C4-CAF3-A4BBF345469D}"/>
              </a:ext>
            </a:extLst>
          </p:cNvPr>
          <p:cNvPicPr>
            <a:picLocks noChangeAspect="1"/>
          </p:cNvPicPr>
          <p:nvPr/>
        </p:nvPicPr>
        <p:blipFill>
          <a:blip r:embed="rId7"/>
          <a:stretch>
            <a:fillRect/>
          </a:stretch>
        </p:blipFill>
        <p:spPr>
          <a:xfrm>
            <a:off x="5486400" y="1078258"/>
            <a:ext cx="3306530" cy="3306530"/>
          </a:xfrm>
          <a:prstGeom prst="rect">
            <a:avLst/>
          </a:prstGeom>
        </p:spPr>
      </p:pic>
      <p:pic>
        <p:nvPicPr>
          <p:cNvPr id="39" name="Picture 38" descr="A diagram of a graph&#10;&#10;Description automatically generated">
            <a:extLst>
              <a:ext uri="{FF2B5EF4-FFF2-40B4-BE49-F238E27FC236}">
                <a16:creationId xmlns:a16="http://schemas.microsoft.com/office/drawing/2014/main" id="{A35A06E6-F8A2-F4F9-37B5-0158CCD74F98}"/>
              </a:ext>
            </a:extLst>
          </p:cNvPr>
          <p:cNvPicPr>
            <a:picLocks noChangeAspect="1"/>
          </p:cNvPicPr>
          <p:nvPr/>
        </p:nvPicPr>
        <p:blipFill>
          <a:blip r:embed="rId8"/>
          <a:stretch>
            <a:fillRect/>
          </a:stretch>
        </p:blipFill>
        <p:spPr>
          <a:xfrm>
            <a:off x="5486400" y="1078258"/>
            <a:ext cx="3306530" cy="3306530"/>
          </a:xfrm>
          <a:prstGeom prst="rect">
            <a:avLst/>
          </a:prstGeom>
        </p:spPr>
      </p:pic>
      <p:pic>
        <p:nvPicPr>
          <p:cNvPr id="41" name="Picture 40" descr="A diagram of a graph&#10;&#10;Description automatically generated">
            <a:extLst>
              <a:ext uri="{FF2B5EF4-FFF2-40B4-BE49-F238E27FC236}">
                <a16:creationId xmlns:a16="http://schemas.microsoft.com/office/drawing/2014/main" id="{4EB71F34-E71C-D583-9C64-3861942147A8}"/>
              </a:ext>
            </a:extLst>
          </p:cNvPr>
          <p:cNvPicPr>
            <a:picLocks noChangeAspect="1"/>
          </p:cNvPicPr>
          <p:nvPr/>
        </p:nvPicPr>
        <p:blipFill>
          <a:blip r:embed="rId9"/>
          <a:stretch>
            <a:fillRect/>
          </a:stretch>
        </p:blipFill>
        <p:spPr>
          <a:xfrm>
            <a:off x="5486400" y="1078258"/>
            <a:ext cx="3306530" cy="3306530"/>
          </a:xfrm>
          <a:prstGeom prst="rect">
            <a:avLst/>
          </a:prstGeom>
        </p:spPr>
      </p:pic>
      <p:pic>
        <p:nvPicPr>
          <p:cNvPr id="43" name="Picture 42" descr="A diagram of a graph&#10;&#10;Description automatically generated">
            <a:extLst>
              <a:ext uri="{FF2B5EF4-FFF2-40B4-BE49-F238E27FC236}">
                <a16:creationId xmlns:a16="http://schemas.microsoft.com/office/drawing/2014/main" id="{3DD9FEE2-E91E-706C-8D0D-DE85D23696B8}"/>
              </a:ext>
            </a:extLst>
          </p:cNvPr>
          <p:cNvPicPr>
            <a:picLocks noChangeAspect="1"/>
          </p:cNvPicPr>
          <p:nvPr/>
        </p:nvPicPr>
        <p:blipFill>
          <a:blip r:embed="rId10"/>
          <a:stretch>
            <a:fillRect/>
          </a:stretch>
        </p:blipFill>
        <p:spPr>
          <a:xfrm>
            <a:off x="5486400" y="1078258"/>
            <a:ext cx="3306530" cy="3306530"/>
          </a:xfrm>
          <a:prstGeom prst="rect">
            <a:avLst/>
          </a:prstGeom>
        </p:spPr>
      </p:pic>
      <p:pic>
        <p:nvPicPr>
          <p:cNvPr id="45" name="Picture 44" descr="A diagram of a graph&#10;&#10;Description automatically generated">
            <a:extLst>
              <a:ext uri="{FF2B5EF4-FFF2-40B4-BE49-F238E27FC236}">
                <a16:creationId xmlns:a16="http://schemas.microsoft.com/office/drawing/2014/main" id="{1295AF6C-5F8B-6598-6444-A4526F49360D}"/>
              </a:ext>
            </a:extLst>
          </p:cNvPr>
          <p:cNvPicPr>
            <a:picLocks noChangeAspect="1"/>
          </p:cNvPicPr>
          <p:nvPr/>
        </p:nvPicPr>
        <p:blipFill>
          <a:blip r:embed="rId11"/>
          <a:stretch>
            <a:fillRect/>
          </a:stretch>
        </p:blipFill>
        <p:spPr>
          <a:xfrm>
            <a:off x="5486400" y="1078258"/>
            <a:ext cx="3306530" cy="3306530"/>
          </a:xfrm>
          <a:prstGeom prst="rect">
            <a:avLst/>
          </a:prstGeom>
        </p:spPr>
      </p:pic>
      <p:pic>
        <p:nvPicPr>
          <p:cNvPr id="47" name="Picture 46" descr="A diagram of a graph&#10;&#10;Description automatically generated">
            <a:extLst>
              <a:ext uri="{FF2B5EF4-FFF2-40B4-BE49-F238E27FC236}">
                <a16:creationId xmlns:a16="http://schemas.microsoft.com/office/drawing/2014/main" id="{4B7BFD86-D5AF-B7F2-961E-8C02BFBA35B9}"/>
              </a:ext>
            </a:extLst>
          </p:cNvPr>
          <p:cNvPicPr>
            <a:picLocks noChangeAspect="1"/>
          </p:cNvPicPr>
          <p:nvPr/>
        </p:nvPicPr>
        <p:blipFill>
          <a:blip r:embed="rId12"/>
          <a:stretch>
            <a:fillRect/>
          </a:stretch>
        </p:blipFill>
        <p:spPr>
          <a:xfrm>
            <a:off x="5486400" y="1078258"/>
            <a:ext cx="3306530" cy="3306530"/>
          </a:xfrm>
          <a:prstGeom prst="rect">
            <a:avLst/>
          </a:prstGeom>
        </p:spPr>
      </p:pic>
      <p:pic>
        <p:nvPicPr>
          <p:cNvPr id="49" name="Picture 48" descr="A diagram of a graph&#10;&#10;Description automatically generated">
            <a:extLst>
              <a:ext uri="{FF2B5EF4-FFF2-40B4-BE49-F238E27FC236}">
                <a16:creationId xmlns:a16="http://schemas.microsoft.com/office/drawing/2014/main" id="{93812294-03EF-EDAC-668E-6D09C9B7BDCE}"/>
              </a:ext>
            </a:extLst>
          </p:cNvPr>
          <p:cNvPicPr>
            <a:picLocks noChangeAspect="1"/>
          </p:cNvPicPr>
          <p:nvPr/>
        </p:nvPicPr>
        <p:blipFill>
          <a:blip r:embed="rId13"/>
          <a:stretch>
            <a:fillRect/>
          </a:stretch>
        </p:blipFill>
        <p:spPr>
          <a:xfrm>
            <a:off x="5486400" y="1078258"/>
            <a:ext cx="3306530" cy="3306530"/>
          </a:xfrm>
          <a:prstGeom prst="rect">
            <a:avLst/>
          </a:prstGeom>
        </p:spPr>
      </p:pic>
      <p:pic>
        <p:nvPicPr>
          <p:cNvPr id="51" name="Picture 50" descr="A diagram of a graph&#10;&#10;Description automatically generated">
            <a:extLst>
              <a:ext uri="{FF2B5EF4-FFF2-40B4-BE49-F238E27FC236}">
                <a16:creationId xmlns:a16="http://schemas.microsoft.com/office/drawing/2014/main" id="{78D91CAE-F762-ECEF-86E2-BE64680E12D5}"/>
              </a:ext>
            </a:extLst>
          </p:cNvPr>
          <p:cNvPicPr>
            <a:picLocks noChangeAspect="1"/>
          </p:cNvPicPr>
          <p:nvPr/>
        </p:nvPicPr>
        <p:blipFill>
          <a:blip r:embed="rId14"/>
          <a:stretch>
            <a:fillRect/>
          </a:stretch>
        </p:blipFill>
        <p:spPr>
          <a:xfrm>
            <a:off x="5486400" y="1078258"/>
            <a:ext cx="3306530" cy="3306530"/>
          </a:xfrm>
          <a:prstGeom prst="rect">
            <a:avLst/>
          </a:prstGeom>
        </p:spPr>
      </p:pic>
      <p:pic>
        <p:nvPicPr>
          <p:cNvPr id="53" name="Picture 52" descr="A diagram of a graph&#10;&#10;Description automatically generated">
            <a:extLst>
              <a:ext uri="{FF2B5EF4-FFF2-40B4-BE49-F238E27FC236}">
                <a16:creationId xmlns:a16="http://schemas.microsoft.com/office/drawing/2014/main" id="{0FF32893-A323-56F6-C2E8-5C4387ACBFB7}"/>
              </a:ext>
            </a:extLst>
          </p:cNvPr>
          <p:cNvPicPr>
            <a:picLocks noChangeAspect="1"/>
          </p:cNvPicPr>
          <p:nvPr/>
        </p:nvPicPr>
        <p:blipFill>
          <a:blip r:embed="rId15"/>
          <a:stretch>
            <a:fillRect/>
          </a:stretch>
        </p:blipFill>
        <p:spPr>
          <a:xfrm>
            <a:off x="5486400" y="1078258"/>
            <a:ext cx="3306530" cy="3306530"/>
          </a:xfrm>
          <a:prstGeom prst="rect">
            <a:avLst/>
          </a:prstGeom>
        </p:spPr>
      </p:pic>
      <p:pic>
        <p:nvPicPr>
          <p:cNvPr id="55" name="Picture 54" descr="A diagram of a graph&#10;&#10;Description automatically generated">
            <a:extLst>
              <a:ext uri="{FF2B5EF4-FFF2-40B4-BE49-F238E27FC236}">
                <a16:creationId xmlns:a16="http://schemas.microsoft.com/office/drawing/2014/main" id="{849163DB-FA51-06DD-FA5E-6BC3F71529C3}"/>
              </a:ext>
            </a:extLst>
          </p:cNvPr>
          <p:cNvPicPr>
            <a:picLocks noChangeAspect="1"/>
          </p:cNvPicPr>
          <p:nvPr/>
        </p:nvPicPr>
        <p:blipFill>
          <a:blip r:embed="rId16"/>
          <a:stretch>
            <a:fillRect/>
          </a:stretch>
        </p:blipFill>
        <p:spPr>
          <a:xfrm>
            <a:off x="5486400" y="1078258"/>
            <a:ext cx="3306530" cy="3306530"/>
          </a:xfrm>
          <a:prstGeom prst="rect">
            <a:avLst/>
          </a:prstGeom>
        </p:spPr>
      </p:pic>
      <p:pic>
        <p:nvPicPr>
          <p:cNvPr id="57" name="Picture 56" descr="A diagram of a graph&#10;&#10;Description automatically generated">
            <a:extLst>
              <a:ext uri="{FF2B5EF4-FFF2-40B4-BE49-F238E27FC236}">
                <a16:creationId xmlns:a16="http://schemas.microsoft.com/office/drawing/2014/main" id="{FA8DE011-137C-0E3F-0E7A-9A27AF8EE10D}"/>
              </a:ext>
            </a:extLst>
          </p:cNvPr>
          <p:cNvPicPr>
            <a:picLocks noChangeAspect="1"/>
          </p:cNvPicPr>
          <p:nvPr/>
        </p:nvPicPr>
        <p:blipFill>
          <a:blip r:embed="rId17"/>
          <a:stretch>
            <a:fillRect/>
          </a:stretch>
        </p:blipFill>
        <p:spPr>
          <a:xfrm>
            <a:off x="5486400" y="1078258"/>
            <a:ext cx="3306530" cy="3306530"/>
          </a:xfrm>
          <a:prstGeom prst="rect">
            <a:avLst/>
          </a:prstGeom>
        </p:spPr>
      </p:pic>
      <p:pic>
        <p:nvPicPr>
          <p:cNvPr id="59" name="Picture 58" descr="A diagram of a graph&#10;&#10;Description automatically generated">
            <a:extLst>
              <a:ext uri="{FF2B5EF4-FFF2-40B4-BE49-F238E27FC236}">
                <a16:creationId xmlns:a16="http://schemas.microsoft.com/office/drawing/2014/main" id="{88163059-3F4A-C76D-9E27-6B8E9CF0E3AD}"/>
              </a:ext>
            </a:extLst>
          </p:cNvPr>
          <p:cNvPicPr>
            <a:picLocks noChangeAspect="1"/>
          </p:cNvPicPr>
          <p:nvPr/>
        </p:nvPicPr>
        <p:blipFill>
          <a:blip r:embed="rId18"/>
          <a:stretch>
            <a:fillRect/>
          </a:stretch>
        </p:blipFill>
        <p:spPr>
          <a:xfrm>
            <a:off x="5486400" y="1078258"/>
            <a:ext cx="3306530" cy="3306530"/>
          </a:xfrm>
          <a:prstGeom prst="rect">
            <a:avLst/>
          </a:prstGeom>
        </p:spPr>
      </p:pic>
      <p:pic>
        <p:nvPicPr>
          <p:cNvPr id="61" name="Picture 60" descr="A diagram of a graph&#10;&#10;Description automatically generated">
            <a:extLst>
              <a:ext uri="{FF2B5EF4-FFF2-40B4-BE49-F238E27FC236}">
                <a16:creationId xmlns:a16="http://schemas.microsoft.com/office/drawing/2014/main" id="{651C2AFB-726A-35C9-2C4F-20DA291A3036}"/>
              </a:ext>
            </a:extLst>
          </p:cNvPr>
          <p:cNvPicPr>
            <a:picLocks noChangeAspect="1"/>
          </p:cNvPicPr>
          <p:nvPr/>
        </p:nvPicPr>
        <p:blipFill>
          <a:blip r:embed="rId19"/>
          <a:stretch>
            <a:fillRect/>
          </a:stretch>
        </p:blipFill>
        <p:spPr>
          <a:xfrm>
            <a:off x="5486400" y="1078258"/>
            <a:ext cx="3306530" cy="3306530"/>
          </a:xfrm>
          <a:prstGeom prst="rect">
            <a:avLst/>
          </a:prstGeom>
        </p:spPr>
      </p:pic>
      <p:pic>
        <p:nvPicPr>
          <p:cNvPr id="63" name="Picture 62" descr="A diagram of a graph&#10;&#10;Description automatically generated">
            <a:extLst>
              <a:ext uri="{FF2B5EF4-FFF2-40B4-BE49-F238E27FC236}">
                <a16:creationId xmlns:a16="http://schemas.microsoft.com/office/drawing/2014/main" id="{7D6EB940-1303-CFDD-D12D-5CF0F607A5FE}"/>
              </a:ext>
            </a:extLst>
          </p:cNvPr>
          <p:cNvPicPr>
            <a:picLocks noChangeAspect="1"/>
          </p:cNvPicPr>
          <p:nvPr/>
        </p:nvPicPr>
        <p:blipFill>
          <a:blip r:embed="rId20"/>
          <a:stretch>
            <a:fillRect/>
          </a:stretch>
        </p:blipFill>
        <p:spPr>
          <a:xfrm>
            <a:off x="5486400" y="1078258"/>
            <a:ext cx="3306530" cy="3306530"/>
          </a:xfrm>
          <a:prstGeom prst="rect">
            <a:avLst/>
          </a:prstGeom>
        </p:spPr>
      </p:pic>
      <p:pic>
        <p:nvPicPr>
          <p:cNvPr id="65" name="Picture 64" descr="A diagram of a graph&#10;&#10;Description automatically generated">
            <a:extLst>
              <a:ext uri="{FF2B5EF4-FFF2-40B4-BE49-F238E27FC236}">
                <a16:creationId xmlns:a16="http://schemas.microsoft.com/office/drawing/2014/main" id="{5EC85C2F-F529-BC38-5489-69287E00A92B}"/>
              </a:ext>
            </a:extLst>
          </p:cNvPr>
          <p:cNvPicPr>
            <a:picLocks noChangeAspect="1"/>
          </p:cNvPicPr>
          <p:nvPr/>
        </p:nvPicPr>
        <p:blipFill>
          <a:blip r:embed="rId21"/>
          <a:stretch>
            <a:fillRect/>
          </a:stretch>
        </p:blipFill>
        <p:spPr>
          <a:xfrm>
            <a:off x="5486400" y="1078258"/>
            <a:ext cx="3306530" cy="3306530"/>
          </a:xfrm>
          <a:prstGeom prst="rect">
            <a:avLst/>
          </a:prstGeom>
        </p:spPr>
      </p:pic>
      <p:pic>
        <p:nvPicPr>
          <p:cNvPr id="67" name="Picture 66" descr="A diagram of a graph&#10;&#10;Description automatically generated">
            <a:extLst>
              <a:ext uri="{FF2B5EF4-FFF2-40B4-BE49-F238E27FC236}">
                <a16:creationId xmlns:a16="http://schemas.microsoft.com/office/drawing/2014/main" id="{E449CF38-E914-2010-4CF9-4AE8EECFF50F}"/>
              </a:ext>
            </a:extLst>
          </p:cNvPr>
          <p:cNvPicPr>
            <a:picLocks noChangeAspect="1"/>
          </p:cNvPicPr>
          <p:nvPr/>
        </p:nvPicPr>
        <p:blipFill>
          <a:blip r:embed="rId22"/>
          <a:stretch>
            <a:fillRect/>
          </a:stretch>
        </p:blipFill>
        <p:spPr>
          <a:xfrm>
            <a:off x="5486400" y="1078258"/>
            <a:ext cx="3306530" cy="3306530"/>
          </a:xfrm>
          <a:prstGeom prst="rect">
            <a:avLst/>
          </a:prstGeom>
        </p:spPr>
      </p:pic>
      <p:pic>
        <p:nvPicPr>
          <p:cNvPr id="69" name="Picture 68" descr="A diagram of a graph&#10;&#10;Description automatically generated">
            <a:extLst>
              <a:ext uri="{FF2B5EF4-FFF2-40B4-BE49-F238E27FC236}">
                <a16:creationId xmlns:a16="http://schemas.microsoft.com/office/drawing/2014/main" id="{2CB86963-63F1-95C0-2A61-E60E03483A01}"/>
              </a:ext>
            </a:extLst>
          </p:cNvPr>
          <p:cNvPicPr>
            <a:picLocks noChangeAspect="1"/>
          </p:cNvPicPr>
          <p:nvPr/>
        </p:nvPicPr>
        <p:blipFill>
          <a:blip r:embed="rId23"/>
          <a:stretch>
            <a:fillRect/>
          </a:stretch>
        </p:blipFill>
        <p:spPr>
          <a:xfrm>
            <a:off x="5486400" y="1078258"/>
            <a:ext cx="3306530" cy="3306530"/>
          </a:xfrm>
          <a:prstGeom prst="rect">
            <a:avLst/>
          </a:prstGeom>
        </p:spPr>
      </p:pic>
      <p:pic>
        <p:nvPicPr>
          <p:cNvPr id="71" name="Picture 70" descr="A diagram of a graph&#10;&#10;Description automatically generated">
            <a:extLst>
              <a:ext uri="{FF2B5EF4-FFF2-40B4-BE49-F238E27FC236}">
                <a16:creationId xmlns:a16="http://schemas.microsoft.com/office/drawing/2014/main" id="{5E04187C-4EE4-4542-28B0-C7241A46D54F}"/>
              </a:ext>
            </a:extLst>
          </p:cNvPr>
          <p:cNvPicPr>
            <a:picLocks noChangeAspect="1"/>
          </p:cNvPicPr>
          <p:nvPr/>
        </p:nvPicPr>
        <p:blipFill>
          <a:blip r:embed="rId24"/>
          <a:stretch>
            <a:fillRect/>
          </a:stretch>
        </p:blipFill>
        <p:spPr>
          <a:xfrm>
            <a:off x="5486400" y="1078258"/>
            <a:ext cx="3306530" cy="3306530"/>
          </a:xfrm>
          <a:prstGeom prst="rect">
            <a:avLst/>
          </a:prstGeom>
        </p:spPr>
      </p:pic>
      <p:pic>
        <p:nvPicPr>
          <p:cNvPr id="73" name="Picture 72" descr="A diagram of a graph&#10;&#10;Description automatically generated">
            <a:extLst>
              <a:ext uri="{FF2B5EF4-FFF2-40B4-BE49-F238E27FC236}">
                <a16:creationId xmlns:a16="http://schemas.microsoft.com/office/drawing/2014/main" id="{BF6A3615-79F6-8F6C-9C85-B971EDC6239E}"/>
              </a:ext>
            </a:extLst>
          </p:cNvPr>
          <p:cNvPicPr>
            <a:picLocks noChangeAspect="1"/>
          </p:cNvPicPr>
          <p:nvPr/>
        </p:nvPicPr>
        <p:blipFill>
          <a:blip r:embed="rId25"/>
          <a:stretch>
            <a:fillRect/>
          </a:stretch>
        </p:blipFill>
        <p:spPr>
          <a:xfrm>
            <a:off x="5486400" y="1078258"/>
            <a:ext cx="3306530" cy="3306530"/>
          </a:xfrm>
          <a:prstGeom prst="rect">
            <a:avLst/>
          </a:prstGeom>
        </p:spPr>
      </p:pic>
      <p:pic>
        <p:nvPicPr>
          <p:cNvPr id="74" name="Picture 73" descr="A diagram of a graph&#10;&#10;Description automatically generated">
            <a:extLst>
              <a:ext uri="{FF2B5EF4-FFF2-40B4-BE49-F238E27FC236}">
                <a16:creationId xmlns:a16="http://schemas.microsoft.com/office/drawing/2014/main" id="{0EF03785-9DB2-3D1C-FADE-FB9697BB9AC8}"/>
              </a:ext>
            </a:extLst>
          </p:cNvPr>
          <p:cNvPicPr>
            <a:picLocks noChangeAspect="1"/>
          </p:cNvPicPr>
          <p:nvPr/>
        </p:nvPicPr>
        <p:blipFill>
          <a:blip r:embed="rId26"/>
          <a:stretch>
            <a:fillRect/>
          </a:stretch>
        </p:blipFill>
        <p:spPr>
          <a:xfrm>
            <a:off x="5486400" y="1078258"/>
            <a:ext cx="3306530" cy="3306530"/>
          </a:xfrm>
          <a:prstGeom prst="rect">
            <a:avLst/>
          </a:prstGeom>
        </p:spPr>
      </p:pic>
      <p:pic>
        <p:nvPicPr>
          <p:cNvPr id="75" name="Picture 74" descr="A diagram of a graph&#10;&#10;Description automatically generated">
            <a:extLst>
              <a:ext uri="{FF2B5EF4-FFF2-40B4-BE49-F238E27FC236}">
                <a16:creationId xmlns:a16="http://schemas.microsoft.com/office/drawing/2014/main" id="{4B5396F1-6B77-8343-3499-19176D3068F0}"/>
              </a:ext>
            </a:extLst>
          </p:cNvPr>
          <p:cNvPicPr>
            <a:picLocks noChangeAspect="1"/>
          </p:cNvPicPr>
          <p:nvPr/>
        </p:nvPicPr>
        <p:blipFill>
          <a:blip r:embed="rId27"/>
          <a:stretch>
            <a:fillRect/>
          </a:stretch>
        </p:blipFill>
        <p:spPr>
          <a:xfrm>
            <a:off x="5486400" y="1078258"/>
            <a:ext cx="3306530" cy="3306530"/>
          </a:xfrm>
          <a:prstGeom prst="rect">
            <a:avLst/>
          </a:prstGeom>
        </p:spPr>
      </p:pic>
      <p:pic>
        <p:nvPicPr>
          <p:cNvPr id="76" name="Picture 75" descr="A diagram of a graph&#10;&#10;Description automatically generated">
            <a:extLst>
              <a:ext uri="{FF2B5EF4-FFF2-40B4-BE49-F238E27FC236}">
                <a16:creationId xmlns:a16="http://schemas.microsoft.com/office/drawing/2014/main" id="{CC9813D8-551F-C693-2E76-011480791C2B}"/>
              </a:ext>
            </a:extLst>
          </p:cNvPr>
          <p:cNvPicPr>
            <a:picLocks noChangeAspect="1"/>
          </p:cNvPicPr>
          <p:nvPr/>
        </p:nvPicPr>
        <p:blipFill>
          <a:blip r:embed="rId28"/>
          <a:stretch>
            <a:fillRect/>
          </a:stretch>
        </p:blipFill>
        <p:spPr>
          <a:xfrm>
            <a:off x="5486400" y="1078258"/>
            <a:ext cx="3306530" cy="3306530"/>
          </a:xfrm>
          <a:prstGeom prst="rect">
            <a:avLst/>
          </a:prstGeom>
        </p:spPr>
      </p:pic>
      <p:pic>
        <p:nvPicPr>
          <p:cNvPr id="77" name="Picture 76" descr="A diagram of a graph&#10;&#10;Description automatically generated">
            <a:extLst>
              <a:ext uri="{FF2B5EF4-FFF2-40B4-BE49-F238E27FC236}">
                <a16:creationId xmlns:a16="http://schemas.microsoft.com/office/drawing/2014/main" id="{E02858E1-6E68-57BD-AEED-8264AB8F69FE}"/>
              </a:ext>
            </a:extLst>
          </p:cNvPr>
          <p:cNvPicPr>
            <a:picLocks noChangeAspect="1"/>
          </p:cNvPicPr>
          <p:nvPr/>
        </p:nvPicPr>
        <p:blipFill>
          <a:blip r:embed="rId29"/>
          <a:stretch>
            <a:fillRect/>
          </a:stretch>
        </p:blipFill>
        <p:spPr>
          <a:xfrm>
            <a:off x="5486400" y="1078258"/>
            <a:ext cx="3306530" cy="3306530"/>
          </a:xfrm>
          <a:prstGeom prst="rect">
            <a:avLst/>
          </a:prstGeom>
        </p:spPr>
      </p:pic>
      <p:pic>
        <p:nvPicPr>
          <p:cNvPr id="78" name="Picture 77" descr="A diagram of a graph&#10;&#10;Description automatically generated">
            <a:extLst>
              <a:ext uri="{FF2B5EF4-FFF2-40B4-BE49-F238E27FC236}">
                <a16:creationId xmlns:a16="http://schemas.microsoft.com/office/drawing/2014/main" id="{EC7C67AC-8C14-33DA-ADBB-B86BB81B7ED6}"/>
              </a:ext>
            </a:extLst>
          </p:cNvPr>
          <p:cNvPicPr>
            <a:picLocks noChangeAspect="1"/>
          </p:cNvPicPr>
          <p:nvPr/>
        </p:nvPicPr>
        <p:blipFill>
          <a:blip r:embed="rId30"/>
          <a:stretch>
            <a:fillRect/>
          </a:stretch>
        </p:blipFill>
        <p:spPr>
          <a:xfrm>
            <a:off x="5486400" y="1078258"/>
            <a:ext cx="3306530" cy="3306530"/>
          </a:xfrm>
          <a:prstGeom prst="rect">
            <a:avLst/>
          </a:prstGeom>
        </p:spPr>
      </p:pic>
      <p:pic>
        <p:nvPicPr>
          <p:cNvPr id="79" name="Picture 78" descr="A diagram of a graph&#10;&#10;Description automatically generated">
            <a:extLst>
              <a:ext uri="{FF2B5EF4-FFF2-40B4-BE49-F238E27FC236}">
                <a16:creationId xmlns:a16="http://schemas.microsoft.com/office/drawing/2014/main" id="{9C13239B-287A-AFF5-5A9C-C091DCF28C9C}"/>
              </a:ext>
            </a:extLst>
          </p:cNvPr>
          <p:cNvPicPr>
            <a:picLocks noChangeAspect="1"/>
          </p:cNvPicPr>
          <p:nvPr/>
        </p:nvPicPr>
        <p:blipFill>
          <a:blip r:embed="rId31"/>
          <a:stretch>
            <a:fillRect/>
          </a:stretch>
        </p:blipFill>
        <p:spPr>
          <a:xfrm>
            <a:off x="5486400" y="1078258"/>
            <a:ext cx="3306530" cy="3306530"/>
          </a:xfrm>
          <a:prstGeom prst="rect">
            <a:avLst/>
          </a:prstGeom>
        </p:spPr>
      </p:pic>
      <p:pic>
        <p:nvPicPr>
          <p:cNvPr id="80" name="Picture 79" descr="A diagram of a graph&#10;&#10;Description automatically generated">
            <a:extLst>
              <a:ext uri="{FF2B5EF4-FFF2-40B4-BE49-F238E27FC236}">
                <a16:creationId xmlns:a16="http://schemas.microsoft.com/office/drawing/2014/main" id="{C3B08661-03CC-24FE-04C1-EFAE4B9AEE61}"/>
              </a:ext>
            </a:extLst>
          </p:cNvPr>
          <p:cNvPicPr>
            <a:picLocks noChangeAspect="1"/>
          </p:cNvPicPr>
          <p:nvPr/>
        </p:nvPicPr>
        <p:blipFill>
          <a:blip r:embed="rId32"/>
          <a:stretch>
            <a:fillRect/>
          </a:stretch>
        </p:blipFill>
        <p:spPr>
          <a:xfrm>
            <a:off x="5486400" y="1078258"/>
            <a:ext cx="3306530" cy="3306530"/>
          </a:xfrm>
          <a:prstGeom prst="rect">
            <a:avLst/>
          </a:prstGeom>
        </p:spPr>
      </p:pic>
      <p:pic>
        <p:nvPicPr>
          <p:cNvPr id="81" name="Picture 80" descr="A diagram of a graph&#10;&#10;Description automatically generated">
            <a:extLst>
              <a:ext uri="{FF2B5EF4-FFF2-40B4-BE49-F238E27FC236}">
                <a16:creationId xmlns:a16="http://schemas.microsoft.com/office/drawing/2014/main" id="{C265D14A-B06B-3EBF-611A-7B8C4F867DC0}"/>
              </a:ext>
            </a:extLst>
          </p:cNvPr>
          <p:cNvPicPr>
            <a:picLocks noChangeAspect="1"/>
          </p:cNvPicPr>
          <p:nvPr/>
        </p:nvPicPr>
        <p:blipFill>
          <a:blip r:embed="rId33"/>
          <a:stretch>
            <a:fillRect/>
          </a:stretch>
        </p:blipFill>
        <p:spPr>
          <a:xfrm>
            <a:off x="5486400" y="1078258"/>
            <a:ext cx="3306530" cy="3306530"/>
          </a:xfrm>
          <a:prstGeom prst="rect">
            <a:avLst/>
          </a:prstGeom>
        </p:spPr>
      </p:pic>
      <p:pic>
        <p:nvPicPr>
          <p:cNvPr id="82" name="Picture 81" descr="A diagram of a graph&#10;&#10;Description automatically generated">
            <a:extLst>
              <a:ext uri="{FF2B5EF4-FFF2-40B4-BE49-F238E27FC236}">
                <a16:creationId xmlns:a16="http://schemas.microsoft.com/office/drawing/2014/main" id="{E0795595-C1CD-ECBF-584F-4C26329D168D}"/>
              </a:ext>
            </a:extLst>
          </p:cNvPr>
          <p:cNvPicPr>
            <a:picLocks noChangeAspect="1"/>
          </p:cNvPicPr>
          <p:nvPr/>
        </p:nvPicPr>
        <p:blipFill>
          <a:blip r:embed="rId34"/>
          <a:stretch>
            <a:fillRect/>
          </a:stretch>
        </p:blipFill>
        <p:spPr>
          <a:xfrm>
            <a:off x="5486400" y="1078258"/>
            <a:ext cx="3306530" cy="3306530"/>
          </a:xfrm>
          <a:prstGeom prst="rect">
            <a:avLst/>
          </a:prstGeom>
        </p:spPr>
      </p:pic>
      <p:pic>
        <p:nvPicPr>
          <p:cNvPr id="83" name="Picture 82" descr="A diagram of a graph&#10;&#10;Description automatically generated">
            <a:extLst>
              <a:ext uri="{FF2B5EF4-FFF2-40B4-BE49-F238E27FC236}">
                <a16:creationId xmlns:a16="http://schemas.microsoft.com/office/drawing/2014/main" id="{49185486-6B2E-8F37-EB5D-5DE7EA57A4C1}"/>
              </a:ext>
            </a:extLst>
          </p:cNvPr>
          <p:cNvPicPr>
            <a:picLocks noChangeAspect="1"/>
          </p:cNvPicPr>
          <p:nvPr/>
        </p:nvPicPr>
        <p:blipFill>
          <a:blip r:embed="rId35"/>
          <a:stretch>
            <a:fillRect/>
          </a:stretch>
        </p:blipFill>
        <p:spPr>
          <a:xfrm>
            <a:off x="5486400" y="1078258"/>
            <a:ext cx="3306530" cy="3306530"/>
          </a:xfrm>
          <a:prstGeom prst="rect">
            <a:avLst/>
          </a:prstGeom>
        </p:spPr>
      </p:pic>
      <p:pic>
        <p:nvPicPr>
          <p:cNvPr id="84" name="Picture 83" descr="A diagram of a graph&#10;&#10;Description automatically generated">
            <a:extLst>
              <a:ext uri="{FF2B5EF4-FFF2-40B4-BE49-F238E27FC236}">
                <a16:creationId xmlns:a16="http://schemas.microsoft.com/office/drawing/2014/main" id="{298B7338-3A0A-E0B5-81A8-B5F00FF55ADE}"/>
              </a:ext>
            </a:extLst>
          </p:cNvPr>
          <p:cNvPicPr>
            <a:picLocks noChangeAspect="1"/>
          </p:cNvPicPr>
          <p:nvPr/>
        </p:nvPicPr>
        <p:blipFill>
          <a:blip r:embed="rId36"/>
          <a:stretch>
            <a:fillRect/>
          </a:stretch>
        </p:blipFill>
        <p:spPr>
          <a:xfrm>
            <a:off x="5486400" y="1078258"/>
            <a:ext cx="3306530" cy="3306530"/>
          </a:xfrm>
          <a:prstGeom prst="rect">
            <a:avLst/>
          </a:prstGeom>
        </p:spPr>
      </p:pic>
    </p:spTree>
    <p:extLst>
      <p:ext uri="{BB962C8B-B14F-4D97-AF65-F5344CB8AC3E}">
        <p14:creationId xmlns:p14="http://schemas.microsoft.com/office/powerpoint/2010/main" val="209159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3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4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45"/>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47"/>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51"/>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53"/>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55"/>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57"/>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500"/>
                                  </p:stCondLst>
                                  <p:childTnLst>
                                    <p:set>
                                      <p:cBhvr>
                                        <p:cTn id="39" dur="1" fill="hold">
                                          <p:stCondLst>
                                            <p:cond delay="0"/>
                                          </p:stCondLst>
                                        </p:cTn>
                                        <p:tgtEl>
                                          <p:spTgt spid="59"/>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500"/>
                                  </p:stCondLst>
                                  <p:childTnLst>
                                    <p:set>
                                      <p:cBhvr>
                                        <p:cTn id="42" dur="1" fill="hold">
                                          <p:stCondLst>
                                            <p:cond delay="0"/>
                                          </p:stCondLst>
                                        </p:cTn>
                                        <p:tgtEl>
                                          <p:spTgt spid="61"/>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nodeType="afterEffect">
                                  <p:stCondLst>
                                    <p:cond delay="500"/>
                                  </p:stCondLst>
                                  <p:childTnLst>
                                    <p:set>
                                      <p:cBhvr>
                                        <p:cTn id="45" dur="1" fill="hold">
                                          <p:stCondLst>
                                            <p:cond delay="0"/>
                                          </p:stCondLst>
                                        </p:cTn>
                                        <p:tgtEl>
                                          <p:spTgt spid="63"/>
                                        </p:tgtEl>
                                        <p:attrNameLst>
                                          <p:attrName>style.visibility</p:attrName>
                                        </p:attrNameLst>
                                      </p:cBhvr>
                                      <p:to>
                                        <p:strVal val="visible"/>
                                      </p:to>
                                    </p:set>
                                  </p:childTnLst>
                                </p:cTn>
                              </p:par>
                            </p:childTnLst>
                          </p:cTn>
                        </p:par>
                        <p:par>
                          <p:cTn id="46" fill="hold">
                            <p:stCondLst>
                              <p:cond delay="7000"/>
                            </p:stCondLst>
                            <p:childTnLst>
                              <p:par>
                                <p:cTn id="47" presetID="1" presetClass="entr" presetSubtype="0" fill="hold" nodeType="afterEffect">
                                  <p:stCondLst>
                                    <p:cond delay="50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7500"/>
                            </p:stCondLst>
                            <p:childTnLst>
                              <p:par>
                                <p:cTn id="50" presetID="1" presetClass="entr" presetSubtype="0" fill="hold" nodeType="afterEffect">
                                  <p:stCondLst>
                                    <p:cond delay="500"/>
                                  </p:stCondLst>
                                  <p:childTnLst>
                                    <p:set>
                                      <p:cBhvr>
                                        <p:cTn id="51" dur="1" fill="hold">
                                          <p:stCondLst>
                                            <p:cond delay="0"/>
                                          </p:stCondLst>
                                        </p:cTn>
                                        <p:tgtEl>
                                          <p:spTgt spid="67"/>
                                        </p:tgtEl>
                                        <p:attrNameLst>
                                          <p:attrName>style.visibility</p:attrName>
                                        </p:attrNameLst>
                                      </p:cBhvr>
                                      <p:to>
                                        <p:strVal val="visible"/>
                                      </p:to>
                                    </p:set>
                                  </p:childTnLst>
                                </p:cTn>
                              </p:par>
                            </p:childTnLst>
                          </p:cTn>
                        </p:par>
                        <p:par>
                          <p:cTn id="52" fill="hold">
                            <p:stCondLst>
                              <p:cond delay="8000"/>
                            </p:stCondLst>
                            <p:childTnLst>
                              <p:par>
                                <p:cTn id="53" presetID="1" presetClass="entr" presetSubtype="0" fill="hold" nodeType="afterEffect">
                                  <p:stCondLst>
                                    <p:cond delay="500"/>
                                  </p:stCondLst>
                                  <p:childTnLst>
                                    <p:set>
                                      <p:cBhvr>
                                        <p:cTn id="54" dur="1" fill="hold">
                                          <p:stCondLst>
                                            <p:cond delay="0"/>
                                          </p:stCondLst>
                                        </p:cTn>
                                        <p:tgtEl>
                                          <p:spTgt spid="69"/>
                                        </p:tgtEl>
                                        <p:attrNameLst>
                                          <p:attrName>style.visibility</p:attrName>
                                        </p:attrNameLst>
                                      </p:cBhvr>
                                      <p:to>
                                        <p:strVal val="visible"/>
                                      </p:to>
                                    </p:set>
                                  </p:childTnLst>
                                </p:cTn>
                              </p:par>
                            </p:childTnLst>
                          </p:cTn>
                        </p:par>
                        <p:par>
                          <p:cTn id="55" fill="hold">
                            <p:stCondLst>
                              <p:cond delay="8500"/>
                            </p:stCondLst>
                            <p:childTnLst>
                              <p:par>
                                <p:cTn id="56" presetID="1" presetClass="entr" presetSubtype="0" fill="hold" nodeType="afterEffect">
                                  <p:stCondLst>
                                    <p:cond delay="500"/>
                                  </p:stCondLst>
                                  <p:childTnLst>
                                    <p:set>
                                      <p:cBhvr>
                                        <p:cTn id="57" dur="1" fill="hold">
                                          <p:stCondLst>
                                            <p:cond delay="0"/>
                                          </p:stCondLst>
                                        </p:cTn>
                                        <p:tgtEl>
                                          <p:spTgt spid="71"/>
                                        </p:tgtEl>
                                        <p:attrNameLst>
                                          <p:attrName>style.visibility</p:attrName>
                                        </p:attrNameLst>
                                      </p:cBhvr>
                                      <p:to>
                                        <p:strVal val="visible"/>
                                      </p:to>
                                    </p:set>
                                  </p:childTnLst>
                                </p:cTn>
                              </p:par>
                            </p:childTnLst>
                          </p:cTn>
                        </p:par>
                        <p:par>
                          <p:cTn id="58" fill="hold">
                            <p:stCondLst>
                              <p:cond delay="9000"/>
                            </p:stCondLst>
                            <p:childTnLst>
                              <p:par>
                                <p:cTn id="59" presetID="1" presetClass="entr" presetSubtype="0" fill="hold" nodeType="afterEffect">
                                  <p:stCondLst>
                                    <p:cond delay="500"/>
                                  </p:stCondLst>
                                  <p:childTnLst>
                                    <p:set>
                                      <p:cBhvr>
                                        <p:cTn id="60" dur="1" fill="hold">
                                          <p:stCondLst>
                                            <p:cond delay="0"/>
                                          </p:stCondLst>
                                        </p:cTn>
                                        <p:tgtEl>
                                          <p:spTgt spid="73"/>
                                        </p:tgtEl>
                                        <p:attrNameLst>
                                          <p:attrName>style.visibility</p:attrName>
                                        </p:attrNameLst>
                                      </p:cBhvr>
                                      <p:to>
                                        <p:strVal val="visible"/>
                                      </p:to>
                                    </p:set>
                                  </p:childTnLst>
                                </p:cTn>
                              </p:par>
                            </p:childTnLst>
                          </p:cTn>
                        </p:par>
                        <p:par>
                          <p:cTn id="61" fill="hold">
                            <p:stCondLst>
                              <p:cond delay="9500"/>
                            </p:stCondLst>
                            <p:childTnLst>
                              <p:par>
                                <p:cTn id="62" presetID="1" presetClass="entr" presetSubtype="0" fill="hold" nodeType="afterEffect">
                                  <p:stCondLst>
                                    <p:cond delay="500"/>
                                  </p:stCondLst>
                                  <p:childTnLst>
                                    <p:set>
                                      <p:cBhvr>
                                        <p:cTn id="63" dur="1" fill="hold">
                                          <p:stCondLst>
                                            <p:cond delay="0"/>
                                          </p:stCondLst>
                                        </p:cTn>
                                        <p:tgtEl>
                                          <p:spTgt spid="74"/>
                                        </p:tgtEl>
                                        <p:attrNameLst>
                                          <p:attrName>style.visibility</p:attrName>
                                        </p:attrNameLst>
                                      </p:cBhvr>
                                      <p:to>
                                        <p:strVal val="visible"/>
                                      </p:to>
                                    </p:set>
                                  </p:childTnLst>
                                </p:cTn>
                              </p:par>
                            </p:childTnLst>
                          </p:cTn>
                        </p:par>
                        <p:par>
                          <p:cTn id="64" fill="hold">
                            <p:stCondLst>
                              <p:cond delay="10000"/>
                            </p:stCondLst>
                            <p:childTnLst>
                              <p:par>
                                <p:cTn id="65" presetID="1" presetClass="entr" presetSubtype="0" fill="hold" nodeType="afterEffect">
                                  <p:stCondLst>
                                    <p:cond delay="500"/>
                                  </p:stCondLst>
                                  <p:childTnLst>
                                    <p:set>
                                      <p:cBhvr>
                                        <p:cTn id="66" dur="1" fill="hold">
                                          <p:stCondLst>
                                            <p:cond delay="0"/>
                                          </p:stCondLst>
                                        </p:cTn>
                                        <p:tgtEl>
                                          <p:spTgt spid="75"/>
                                        </p:tgtEl>
                                        <p:attrNameLst>
                                          <p:attrName>style.visibility</p:attrName>
                                        </p:attrNameLst>
                                      </p:cBhvr>
                                      <p:to>
                                        <p:strVal val="visible"/>
                                      </p:to>
                                    </p:set>
                                  </p:childTnLst>
                                </p:cTn>
                              </p:par>
                            </p:childTnLst>
                          </p:cTn>
                        </p:par>
                        <p:par>
                          <p:cTn id="67" fill="hold">
                            <p:stCondLst>
                              <p:cond delay="10500"/>
                            </p:stCondLst>
                            <p:childTnLst>
                              <p:par>
                                <p:cTn id="68" presetID="1" presetClass="entr" presetSubtype="0" fill="hold" nodeType="afterEffect">
                                  <p:stCondLst>
                                    <p:cond delay="500"/>
                                  </p:stCondLst>
                                  <p:childTnLst>
                                    <p:set>
                                      <p:cBhvr>
                                        <p:cTn id="69" dur="1" fill="hold">
                                          <p:stCondLst>
                                            <p:cond delay="0"/>
                                          </p:stCondLst>
                                        </p:cTn>
                                        <p:tgtEl>
                                          <p:spTgt spid="76"/>
                                        </p:tgtEl>
                                        <p:attrNameLst>
                                          <p:attrName>style.visibility</p:attrName>
                                        </p:attrNameLst>
                                      </p:cBhvr>
                                      <p:to>
                                        <p:strVal val="visible"/>
                                      </p:to>
                                    </p:set>
                                  </p:childTnLst>
                                </p:cTn>
                              </p:par>
                            </p:childTnLst>
                          </p:cTn>
                        </p:par>
                        <p:par>
                          <p:cTn id="70" fill="hold">
                            <p:stCondLst>
                              <p:cond delay="11000"/>
                            </p:stCondLst>
                            <p:childTnLst>
                              <p:par>
                                <p:cTn id="71" presetID="1" presetClass="entr" presetSubtype="0" fill="hold" nodeType="afterEffect">
                                  <p:stCondLst>
                                    <p:cond delay="500"/>
                                  </p:stCondLst>
                                  <p:childTnLst>
                                    <p:set>
                                      <p:cBhvr>
                                        <p:cTn id="72" dur="1" fill="hold">
                                          <p:stCondLst>
                                            <p:cond delay="0"/>
                                          </p:stCondLst>
                                        </p:cTn>
                                        <p:tgtEl>
                                          <p:spTgt spid="77"/>
                                        </p:tgtEl>
                                        <p:attrNameLst>
                                          <p:attrName>style.visibility</p:attrName>
                                        </p:attrNameLst>
                                      </p:cBhvr>
                                      <p:to>
                                        <p:strVal val="visible"/>
                                      </p:to>
                                    </p:set>
                                  </p:childTnLst>
                                </p:cTn>
                              </p:par>
                            </p:childTnLst>
                          </p:cTn>
                        </p:par>
                        <p:par>
                          <p:cTn id="73" fill="hold">
                            <p:stCondLst>
                              <p:cond delay="11500"/>
                            </p:stCondLst>
                            <p:childTnLst>
                              <p:par>
                                <p:cTn id="74" presetID="1" presetClass="entr" presetSubtype="0" fill="hold" nodeType="afterEffect">
                                  <p:stCondLst>
                                    <p:cond delay="500"/>
                                  </p:stCondLst>
                                  <p:childTnLst>
                                    <p:set>
                                      <p:cBhvr>
                                        <p:cTn id="75" dur="1" fill="hold">
                                          <p:stCondLst>
                                            <p:cond delay="0"/>
                                          </p:stCondLst>
                                        </p:cTn>
                                        <p:tgtEl>
                                          <p:spTgt spid="78"/>
                                        </p:tgtEl>
                                        <p:attrNameLst>
                                          <p:attrName>style.visibility</p:attrName>
                                        </p:attrNameLst>
                                      </p:cBhvr>
                                      <p:to>
                                        <p:strVal val="visible"/>
                                      </p:to>
                                    </p:set>
                                  </p:childTnLst>
                                </p:cTn>
                              </p:par>
                            </p:childTnLst>
                          </p:cTn>
                        </p:par>
                        <p:par>
                          <p:cTn id="76" fill="hold">
                            <p:stCondLst>
                              <p:cond delay="12000"/>
                            </p:stCondLst>
                            <p:childTnLst>
                              <p:par>
                                <p:cTn id="77" presetID="1" presetClass="entr" presetSubtype="0" fill="hold" nodeType="afterEffect">
                                  <p:stCondLst>
                                    <p:cond delay="500"/>
                                  </p:stCondLst>
                                  <p:childTnLst>
                                    <p:set>
                                      <p:cBhvr>
                                        <p:cTn id="78" dur="1" fill="hold">
                                          <p:stCondLst>
                                            <p:cond delay="0"/>
                                          </p:stCondLst>
                                        </p:cTn>
                                        <p:tgtEl>
                                          <p:spTgt spid="79"/>
                                        </p:tgtEl>
                                        <p:attrNameLst>
                                          <p:attrName>style.visibility</p:attrName>
                                        </p:attrNameLst>
                                      </p:cBhvr>
                                      <p:to>
                                        <p:strVal val="visible"/>
                                      </p:to>
                                    </p:set>
                                  </p:childTnLst>
                                </p:cTn>
                              </p:par>
                            </p:childTnLst>
                          </p:cTn>
                        </p:par>
                        <p:par>
                          <p:cTn id="79" fill="hold">
                            <p:stCondLst>
                              <p:cond delay="12500"/>
                            </p:stCondLst>
                            <p:childTnLst>
                              <p:par>
                                <p:cTn id="80" presetID="1" presetClass="entr" presetSubtype="0" fill="hold" nodeType="afterEffect">
                                  <p:stCondLst>
                                    <p:cond delay="500"/>
                                  </p:stCondLst>
                                  <p:childTnLst>
                                    <p:set>
                                      <p:cBhvr>
                                        <p:cTn id="81" dur="1" fill="hold">
                                          <p:stCondLst>
                                            <p:cond delay="0"/>
                                          </p:stCondLst>
                                        </p:cTn>
                                        <p:tgtEl>
                                          <p:spTgt spid="80"/>
                                        </p:tgtEl>
                                        <p:attrNameLst>
                                          <p:attrName>style.visibility</p:attrName>
                                        </p:attrNameLst>
                                      </p:cBhvr>
                                      <p:to>
                                        <p:strVal val="visible"/>
                                      </p:to>
                                    </p:set>
                                  </p:childTnLst>
                                </p:cTn>
                              </p:par>
                            </p:childTnLst>
                          </p:cTn>
                        </p:par>
                        <p:par>
                          <p:cTn id="82" fill="hold">
                            <p:stCondLst>
                              <p:cond delay="13000"/>
                            </p:stCondLst>
                            <p:childTnLst>
                              <p:par>
                                <p:cTn id="83" presetID="1" presetClass="entr" presetSubtype="0" fill="hold" nodeType="afterEffect">
                                  <p:stCondLst>
                                    <p:cond delay="500"/>
                                  </p:stCondLst>
                                  <p:childTnLst>
                                    <p:set>
                                      <p:cBhvr>
                                        <p:cTn id="84" dur="1" fill="hold">
                                          <p:stCondLst>
                                            <p:cond delay="0"/>
                                          </p:stCondLst>
                                        </p:cTn>
                                        <p:tgtEl>
                                          <p:spTgt spid="81"/>
                                        </p:tgtEl>
                                        <p:attrNameLst>
                                          <p:attrName>style.visibility</p:attrName>
                                        </p:attrNameLst>
                                      </p:cBhvr>
                                      <p:to>
                                        <p:strVal val="visible"/>
                                      </p:to>
                                    </p:set>
                                  </p:childTnLst>
                                </p:cTn>
                              </p:par>
                            </p:childTnLst>
                          </p:cTn>
                        </p:par>
                        <p:par>
                          <p:cTn id="85" fill="hold">
                            <p:stCondLst>
                              <p:cond delay="13500"/>
                            </p:stCondLst>
                            <p:childTnLst>
                              <p:par>
                                <p:cTn id="86" presetID="1" presetClass="entr" presetSubtype="0" fill="hold" nodeType="afterEffect">
                                  <p:stCondLst>
                                    <p:cond delay="500"/>
                                  </p:stCondLst>
                                  <p:childTnLst>
                                    <p:set>
                                      <p:cBhvr>
                                        <p:cTn id="87" dur="1" fill="hold">
                                          <p:stCondLst>
                                            <p:cond delay="0"/>
                                          </p:stCondLst>
                                        </p:cTn>
                                        <p:tgtEl>
                                          <p:spTgt spid="82"/>
                                        </p:tgtEl>
                                        <p:attrNameLst>
                                          <p:attrName>style.visibility</p:attrName>
                                        </p:attrNameLst>
                                      </p:cBhvr>
                                      <p:to>
                                        <p:strVal val="visible"/>
                                      </p:to>
                                    </p:set>
                                  </p:childTnLst>
                                </p:cTn>
                              </p:par>
                            </p:childTnLst>
                          </p:cTn>
                        </p:par>
                        <p:par>
                          <p:cTn id="88" fill="hold">
                            <p:stCondLst>
                              <p:cond delay="14000"/>
                            </p:stCondLst>
                            <p:childTnLst>
                              <p:par>
                                <p:cTn id="89" presetID="1" presetClass="entr" presetSubtype="0" fill="hold" nodeType="afterEffect">
                                  <p:stCondLst>
                                    <p:cond delay="500"/>
                                  </p:stCondLst>
                                  <p:childTnLst>
                                    <p:set>
                                      <p:cBhvr>
                                        <p:cTn id="90" dur="1" fill="hold">
                                          <p:stCondLst>
                                            <p:cond delay="0"/>
                                          </p:stCondLst>
                                        </p:cTn>
                                        <p:tgtEl>
                                          <p:spTgt spid="83"/>
                                        </p:tgtEl>
                                        <p:attrNameLst>
                                          <p:attrName>style.visibility</p:attrName>
                                        </p:attrNameLst>
                                      </p:cBhvr>
                                      <p:to>
                                        <p:strVal val="visible"/>
                                      </p:to>
                                    </p:set>
                                  </p:childTnLst>
                                </p:cTn>
                              </p:par>
                            </p:childTnLst>
                          </p:cTn>
                        </p:par>
                        <p:par>
                          <p:cTn id="91" fill="hold">
                            <p:stCondLst>
                              <p:cond delay="14500"/>
                            </p:stCondLst>
                            <p:childTnLst>
                              <p:par>
                                <p:cTn id="92" presetID="1" presetClass="entr" presetSubtype="0" fill="hold" nodeType="afterEffect">
                                  <p:stCondLst>
                                    <p:cond delay="500"/>
                                  </p:stCondLst>
                                  <p:childTnLst>
                                    <p:set>
                                      <p:cBhvr>
                                        <p:cTn id="93"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387519"/>
                <a:ext cx="4158864" cy="3386772"/>
              </a:xfrm>
            </p:spPr>
            <p:txBody>
              <a:bodyPr>
                <a:noAutofit/>
              </a:bodyPr>
              <a:lstStyle/>
              <a:p>
                <a:r>
                  <a:rPr lang="fr-FR" sz="1400"/>
                  <a:t>Manifolds are</a:t>
                </a:r>
              </a:p>
              <a:p>
                <a:pPr lvl="1"/>
                <a:r>
                  <a:rPr lang="fr-FR" sz="1400"/>
                  <a:t>Stable </a:t>
                </a:r>
                <a14:m>
                  <m:oMath xmlns:m="http://schemas.openxmlformats.org/officeDocument/2006/math">
                    <m:sSup>
                      <m:sSupPr>
                        <m:ctrlPr>
                          <a:rPr lang="fr-FR" sz="1400" i="1">
                            <a:latin typeface="Cambria Math" panose="02040503050406030204" pitchFamily="18" charset="0"/>
                          </a:rPr>
                        </m:ctrlPr>
                      </m:sSupPr>
                      <m:e>
                        <m:r>
                          <a:rPr lang="fr-CH" sz="1400" b="1" i="1">
                            <a:latin typeface="Cambria Math" panose="02040503050406030204" pitchFamily="18" charset="0"/>
                          </a:rPr>
                          <m:t>𝑾</m:t>
                        </m:r>
                      </m:e>
                      <m:sup>
                        <m:r>
                          <a:rPr lang="fr-CH" sz="1400" b="1" i="1">
                            <a:latin typeface="Cambria Math" panose="02040503050406030204" pitchFamily="18" charset="0"/>
                          </a:rPr>
                          <m:t>𝒔</m:t>
                        </m:r>
                      </m:sup>
                    </m:sSup>
                    <m:r>
                      <a:rPr lang="fr-CH" sz="1400" b="1" i="1">
                        <a:latin typeface="Cambria Math" panose="02040503050406030204" pitchFamily="18" charset="0"/>
                      </a:rPr>
                      <m:t> </m:t>
                    </m:r>
                  </m:oMath>
                </a14:m>
                <a:r>
                  <a:rPr lang="fr-FR" sz="1400"/>
                  <a:t>:  points converging to </a:t>
                </a:r>
                <a14:m>
                  <m:oMath xmlns:m="http://schemas.openxmlformats.org/officeDocument/2006/math">
                    <m:sSup>
                      <m:sSupPr>
                        <m:ctrlPr>
                          <a:rPr lang="fr-FR" sz="1400" i="1">
                            <a:latin typeface="Cambria Math" panose="02040503050406030204" pitchFamily="18" charset="0"/>
                          </a:rPr>
                        </m:ctrlPr>
                      </m:sSupPr>
                      <m:e>
                        <m:r>
                          <a:rPr lang="fr-CH" sz="1400" i="1">
                            <a:latin typeface="Cambria Math" panose="02040503050406030204" pitchFamily="18" charset="0"/>
                          </a:rPr>
                          <m:t>𝑥</m:t>
                        </m:r>
                      </m:e>
                      <m:sup>
                        <m:r>
                          <a:rPr lang="fr-CH" sz="1400" i="1">
                            <a:latin typeface="Cambria Math" panose="02040503050406030204" pitchFamily="18" charset="0"/>
                          </a:rPr>
                          <m:t>∗</m:t>
                        </m:r>
                      </m:sup>
                    </m:sSup>
                  </m:oMath>
                </a14:m>
                <a:r>
                  <a:rPr lang="fr-FR" sz="1400"/>
                  <a:t> as </a:t>
                </a:r>
                <a14:m>
                  <m:oMath xmlns:m="http://schemas.openxmlformats.org/officeDocument/2006/math">
                    <m:r>
                      <a:rPr lang="fr-CH" sz="1400" i="1">
                        <a:latin typeface="Cambria Math" panose="02040503050406030204" pitchFamily="18" charset="0"/>
                      </a:rPr>
                      <m:t>𝑡</m:t>
                    </m:r>
                    <m:r>
                      <a:rPr lang="fr-CH" sz="1400" i="1">
                        <a:latin typeface="Cambria Math" panose="02040503050406030204" pitchFamily="18" charset="0"/>
                      </a:rPr>
                      <m:t> </m:t>
                    </m:r>
                    <m:r>
                      <a:rPr lang="fr-FR" sz="1400">
                        <a:latin typeface="Cambria Math" panose="02040503050406030204" pitchFamily="18" charset="0"/>
                      </a:rPr>
                      <m:t>→</m:t>
                    </m:r>
                    <m:r>
                      <a:rPr lang="fr-CH" sz="140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m:t>
                    </m:r>
                  </m:oMath>
                </a14:m>
                <a:endParaRPr lang="fr-FR" sz="1400"/>
              </a:p>
              <a:p>
                <a:pPr lvl="1"/>
                <a:r>
                  <a:rPr lang="fr-FR" sz="1400"/>
                  <a:t>Unstable </a:t>
                </a:r>
                <a14:m>
                  <m:oMath xmlns:m="http://schemas.openxmlformats.org/officeDocument/2006/math">
                    <m:sSup>
                      <m:sSupPr>
                        <m:ctrlPr>
                          <a:rPr lang="fr-FR" sz="1400" i="1">
                            <a:latin typeface="Cambria Math" panose="02040503050406030204" pitchFamily="18" charset="0"/>
                          </a:rPr>
                        </m:ctrlPr>
                      </m:sSupPr>
                      <m:e>
                        <m:r>
                          <a:rPr lang="fr-CH" sz="1400" b="1" i="1">
                            <a:latin typeface="Cambria Math" panose="02040503050406030204" pitchFamily="18" charset="0"/>
                          </a:rPr>
                          <m:t>𝑾</m:t>
                        </m:r>
                      </m:e>
                      <m:sup>
                        <m:r>
                          <a:rPr lang="fr-CH" sz="1400" b="1" i="1">
                            <a:latin typeface="Cambria Math" panose="02040503050406030204" pitchFamily="18" charset="0"/>
                          </a:rPr>
                          <m:t>𝒔</m:t>
                        </m:r>
                      </m:sup>
                    </m:sSup>
                    <m:r>
                      <a:rPr lang="fr-CH" sz="1400" b="1" i="1">
                        <a:latin typeface="Cambria Math" panose="02040503050406030204" pitchFamily="18" charset="0"/>
                      </a:rPr>
                      <m:t> </m:t>
                    </m:r>
                  </m:oMath>
                </a14:m>
                <a:r>
                  <a:rPr lang="fr-FR" sz="1400"/>
                  <a:t>: points converging to </a:t>
                </a:r>
                <a14:m>
                  <m:oMath xmlns:m="http://schemas.openxmlformats.org/officeDocument/2006/math">
                    <m:sSup>
                      <m:sSupPr>
                        <m:ctrlPr>
                          <a:rPr lang="fr-FR" sz="1400" i="1">
                            <a:latin typeface="Cambria Math" panose="02040503050406030204" pitchFamily="18" charset="0"/>
                          </a:rPr>
                        </m:ctrlPr>
                      </m:sSupPr>
                      <m:e>
                        <m:r>
                          <a:rPr lang="fr-CH" sz="1400" i="1">
                            <a:latin typeface="Cambria Math" panose="02040503050406030204" pitchFamily="18" charset="0"/>
                          </a:rPr>
                          <m:t>𝑥</m:t>
                        </m:r>
                      </m:e>
                      <m:sup>
                        <m:r>
                          <a:rPr lang="fr-CH" sz="1400" i="1">
                            <a:latin typeface="Cambria Math" panose="02040503050406030204" pitchFamily="18" charset="0"/>
                          </a:rPr>
                          <m:t>∗</m:t>
                        </m:r>
                      </m:sup>
                    </m:sSup>
                  </m:oMath>
                </a14:m>
                <a:r>
                  <a:rPr lang="fr-FR" sz="1400"/>
                  <a:t> as </a:t>
                </a:r>
                <a14:m>
                  <m:oMath xmlns:m="http://schemas.openxmlformats.org/officeDocument/2006/math">
                    <m:r>
                      <a:rPr lang="fr-CH" sz="1400" i="1">
                        <a:latin typeface="Cambria Math" panose="02040503050406030204" pitchFamily="18" charset="0"/>
                      </a:rPr>
                      <m:t>𝑡</m:t>
                    </m:r>
                    <m:r>
                      <a:rPr lang="fr-CH" sz="1400" i="1">
                        <a:latin typeface="Cambria Math" panose="02040503050406030204" pitchFamily="18" charset="0"/>
                      </a:rPr>
                      <m:t> </m:t>
                    </m:r>
                    <m:r>
                      <a:rPr lang="fr-FR" sz="1400">
                        <a:latin typeface="Cambria Math" panose="02040503050406030204" pitchFamily="18" charset="0"/>
                      </a:rPr>
                      <m:t>→</m:t>
                    </m:r>
                    <m:r>
                      <a:rPr lang="fr-CH" sz="140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m:t>
                    </m:r>
                  </m:oMath>
                </a14:m>
                <a:endParaRPr lang="fr-CH" sz="1400"/>
              </a:p>
              <a:p>
                <a:r>
                  <a:rPr lang="fr-CH" sz="1400"/>
                  <a:t>When the chaos appear, the unstable and stable manifold that were creating the separatrix separates</a:t>
                </a:r>
              </a:p>
              <a:p>
                <a:r>
                  <a:rPr lang="fr-CH" sz="1400"/>
                  <a:t>As we move on the unstable/stable manifold back towards the X-point they gets strechted out</a:t>
                </a:r>
              </a:p>
              <a:p>
                <a:r>
                  <a:rPr lang="fr-CH" sz="1400"/>
                  <a:t>The interconnection creates a grid structure with infinite number of intersections, resembling a trellis (</a:t>
                </a:r>
                <a:r>
                  <a:rPr lang="fr-CH" sz="1050" i="1"/>
                  <a:t>H. </a:t>
                </a:r>
                <a:r>
                  <a:rPr lang="fr-FR" sz="1050" i="1"/>
                  <a:t>Poincaré, Les méthodes nouvelles de la mécanique céleste</a:t>
                </a:r>
                <a:r>
                  <a:rPr lang="fr-FR" sz="1050"/>
                  <a:t>. </a:t>
                </a:r>
                <a:r>
                  <a:rPr lang="fr-FR" sz="1050" i="1"/>
                  <a:t>Ch.31</a:t>
                </a:r>
                <a:r>
                  <a:rPr lang="fr-FR" sz="1400"/>
                  <a:t>)</a:t>
                </a:r>
                <a:endParaRPr lang="fr-CH"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387519"/>
                <a:ext cx="4158864" cy="3386772"/>
              </a:xfrm>
              <a:blipFill>
                <a:blip r:embed="rId3"/>
                <a:stretch>
                  <a:fillRect t="-901" b="-1802"/>
                </a:stretch>
              </a:blipFill>
            </p:spPr>
            <p:txBody>
              <a:bodyPr/>
              <a:lstStyle/>
              <a:p>
                <a:r>
                  <a:rPr lang="en-CH">
                    <a:noFill/>
                  </a:rPr>
                  <a:t> </a:t>
                </a:r>
              </a:p>
            </p:txBody>
          </p:sp>
        </mc:Fallback>
      </mc:AlternateContent>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p:txBody>
          <a:bodyPr>
            <a:normAutofit fontScale="90000"/>
          </a:bodyPr>
          <a:lstStyle/>
          <a:p>
            <a:r>
              <a:rPr lang="fr-FR"/>
              <a:t>Unstable and stable manifold create a tangle structure when choatic</a:t>
            </a:r>
          </a:p>
        </p:txBody>
      </p:sp>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8</a:t>
            </a:fld>
            <a:endParaRPr lang="fr-FR"/>
          </a:p>
        </p:txBody>
      </p:sp>
      <p:pic>
        <p:nvPicPr>
          <p:cNvPr id="236" name="Picture 235" descr="A map of a red and green line&#10;&#10;Description automatically generated">
            <a:extLst>
              <a:ext uri="{FF2B5EF4-FFF2-40B4-BE49-F238E27FC236}">
                <a16:creationId xmlns:a16="http://schemas.microsoft.com/office/drawing/2014/main" id="{755772A2-A6D6-1855-30AE-2FF0D851B2FF}"/>
              </a:ext>
            </a:extLst>
          </p:cNvPr>
          <p:cNvPicPr>
            <a:picLocks noChangeAspect="1"/>
          </p:cNvPicPr>
          <p:nvPr/>
        </p:nvPicPr>
        <p:blipFill>
          <a:blip r:embed="rId4"/>
          <a:stretch>
            <a:fillRect/>
          </a:stretch>
        </p:blipFill>
        <p:spPr>
          <a:xfrm>
            <a:off x="4972552" y="944519"/>
            <a:ext cx="3749873" cy="3749873"/>
          </a:xfrm>
          <a:prstGeom prst="rect">
            <a:avLst/>
          </a:prstGeom>
        </p:spPr>
      </p:pic>
      <p:pic>
        <p:nvPicPr>
          <p:cNvPr id="238" name="Picture 237" descr="A map of a red and green line&#10;&#10;Description automatically generated">
            <a:extLst>
              <a:ext uri="{FF2B5EF4-FFF2-40B4-BE49-F238E27FC236}">
                <a16:creationId xmlns:a16="http://schemas.microsoft.com/office/drawing/2014/main" id="{79623C06-A41F-6201-CB4D-97D70C97F53E}"/>
              </a:ext>
            </a:extLst>
          </p:cNvPr>
          <p:cNvPicPr>
            <a:picLocks noChangeAspect="1"/>
          </p:cNvPicPr>
          <p:nvPr/>
        </p:nvPicPr>
        <p:blipFill>
          <a:blip r:embed="rId5"/>
          <a:stretch>
            <a:fillRect/>
          </a:stretch>
        </p:blipFill>
        <p:spPr>
          <a:xfrm>
            <a:off x="4972552" y="944519"/>
            <a:ext cx="3749873" cy="3749873"/>
          </a:xfrm>
          <a:prstGeom prst="rect">
            <a:avLst/>
          </a:prstGeom>
        </p:spPr>
      </p:pic>
      <p:pic>
        <p:nvPicPr>
          <p:cNvPr id="240" name="Picture 239" descr="A map of a red and green line&#10;&#10;Description automatically generated">
            <a:extLst>
              <a:ext uri="{FF2B5EF4-FFF2-40B4-BE49-F238E27FC236}">
                <a16:creationId xmlns:a16="http://schemas.microsoft.com/office/drawing/2014/main" id="{38950B76-DE6C-F21D-F95E-AAD0E8535915}"/>
              </a:ext>
            </a:extLst>
          </p:cNvPr>
          <p:cNvPicPr>
            <a:picLocks noChangeAspect="1"/>
          </p:cNvPicPr>
          <p:nvPr/>
        </p:nvPicPr>
        <p:blipFill>
          <a:blip r:embed="rId6"/>
          <a:stretch>
            <a:fillRect/>
          </a:stretch>
        </p:blipFill>
        <p:spPr>
          <a:xfrm>
            <a:off x="4972552" y="944519"/>
            <a:ext cx="3749873" cy="3749873"/>
          </a:xfrm>
          <a:prstGeom prst="rect">
            <a:avLst/>
          </a:prstGeom>
        </p:spPr>
      </p:pic>
      <p:pic>
        <p:nvPicPr>
          <p:cNvPr id="242" name="Picture 241" descr="A map of a red and green line&#10;&#10;Description automatically generated">
            <a:extLst>
              <a:ext uri="{FF2B5EF4-FFF2-40B4-BE49-F238E27FC236}">
                <a16:creationId xmlns:a16="http://schemas.microsoft.com/office/drawing/2014/main" id="{8E319122-6D0A-215F-9742-2FDF45605777}"/>
              </a:ext>
            </a:extLst>
          </p:cNvPr>
          <p:cNvPicPr>
            <a:picLocks noChangeAspect="1"/>
          </p:cNvPicPr>
          <p:nvPr/>
        </p:nvPicPr>
        <p:blipFill>
          <a:blip r:embed="rId7"/>
          <a:stretch>
            <a:fillRect/>
          </a:stretch>
        </p:blipFill>
        <p:spPr>
          <a:xfrm>
            <a:off x="4972552" y="944519"/>
            <a:ext cx="3749873" cy="3749873"/>
          </a:xfrm>
          <a:prstGeom prst="rect">
            <a:avLst/>
          </a:prstGeom>
        </p:spPr>
      </p:pic>
      <p:pic>
        <p:nvPicPr>
          <p:cNvPr id="244" name="Picture 243" descr="A map of a red and green line&#10;&#10;Description automatically generated">
            <a:extLst>
              <a:ext uri="{FF2B5EF4-FFF2-40B4-BE49-F238E27FC236}">
                <a16:creationId xmlns:a16="http://schemas.microsoft.com/office/drawing/2014/main" id="{8B992E02-7E5F-D3ED-7470-6C6DDDFA5223}"/>
              </a:ext>
            </a:extLst>
          </p:cNvPr>
          <p:cNvPicPr>
            <a:picLocks noChangeAspect="1"/>
          </p:cNvPicPr>
          <p:nvPr/>
        </p:nvPicPr>
        <p:blipFill>
          <a:blip r:embed="rId8"/>
          <a:stretch>
            <a:fillRect/>
          </a:stretch>
        </p:blipFill>
        <p:spPr>
          <a:xfrm>
            <a:off x="4972552" y="944519"/>
            <a:ext cx="3749873" cy="3749873"/>
          </a:xfrm>
          <a:prstGeom prst="rect">
            <a:avLst/>
          </a:prstGeom>
        </p:spPr>
      </p:pic>
      <p:pic>
        <p:nvPicPr>
          <p:cNvPr id="246" name="Picture 245" descr="A map of a map&#10;&#10;Description automatically generated with medium confidence">
            <a:extLst>
              <a:ext uri="{FF2B5EF4-FFF2-40B4-BE49-F238E27FC236}">
                <a16:creationId xmlns:a16="http://schemas.microsoft.com/office/drawing/2014/main" id="{60661526-2CE3-681D-99E2-DB8CC2249537}"/>
              </a:ext>
            </a:extLst>
          </p:cNvPr>
          <p:cNvPicPr>
            <a:picLocks noChangeAspect="1"/>
          </p:cNvPicPr>
          <p:nvPr/>
        </p:nvPicPr>
        <p:blipFill>
          <a:blip r:embed="rId9"/>
          <a:stretch>
            <a:fillRect/>
          </a:stretch>
        </p:blipFill>
        <p:spPr>
          <a:xfrm>
            <a:off x="4972552" y="944519"/>
            <a:ext cx="3749873" cy="3749873"/>
          </a:xfrm>
          <a:prstGeom prst="rect">
            <a:avLst/>
          </a:prstGeom>
        </p:spPr>
      </p:pic>
      <p:pic>
        <p:nvPicPr>
          <p:cNvPr id="248" name="Picture 247" descr="A map of a map&#10;&#10;Description automatically generated with medium confidence">
            <a:extLst>
              <a:ext uri="{FF2B5EF4-FFF2-40B4-BE49-F238E27FC236}">
                <a16:creationId xmlns:a16="http://schemas.microsoft.com/office/drawing/2014/main" id="{30F4F778-C3D9-BCCC-550F-0930C90B011A}"/>
              </a:ext>
            </a:extLst>
          </p:cNvPr>
          <p:cNvPicPr>
            <a:picLocks noChangeAspect="1"/>
          </p:cNvPicPr>
          <p:nvPr/>
        </p:nvPicPr>
        <p:blipFill>
          <a:blip r:embed="rId10"/>
          <a:stretch>
            <a:fillRect/>
          </a:stretch>
        </p:blipFill>
        <p:spPr>
          <a:xfrm>
            <a:off x="4972552" y="944519"/>
            <a:ext cx="3749873" cy="3749873"/>
          </a:xfrm>
          <a:prstGeom prst="rect">
            <a:avLst/>
          </a:prstGeom>
        </p:spPr>
      </p:pic>
      <p:pic>
        <p:nvPicPr>
          <p:cNvPr id="250" name="Picture 249" descr="A map of a map&#10;&#10;Description automatically generated with medium confidence">
            <a:extLst>
              <a:ext uri="{FF2B5EF4-FFF2-40B4-BE49-F238E27FC236}">
                <a16:creationId xmlns:a16="http://schemas.microsoft.com/office/drawing/2014/main" id="{BF1C84C0-13C4-4A35-F3A1-E9D37489BD50}"/>
              </a:ext>
            </a:extLst>
          </p:cNvPr>
          <p:cNvPicPr>
            <a:picLocks noChangeAspect="1"/>
          </p:cNvPicPr>
          <p:nvPr/>
        </p:nvPicPr>
        <p:blipFill>
          <a:blip r:embed="rId11"/>
          <a:stretch>
            <a:fillRect/>
          </a:stretch>
        </p:blipFill>
        <p:spPr>
          <a:xfrm>
            <a:off x="4972552" y="944519"/>
            <a:ext cx="3749873" cy="3749873"/>
          </a:xfrm>
          <a:prstGeom prst="rect">
            <a:avLst/>
          </a:prstGeom>
        </p:spPr>
      </p:pic>
      <p:pic>
        <p:nvPicPr>
          <p:cNvPr id="252" name="Picture 251" descr="A map of a map&#10;&#10;Description automatically generated with medium confidence">
            <a:extLst>
              <a:ext uri="{FF2B5EF4-FFF2-40B4-BE49-F238E27FC236}">
                <a16:creationId xmlns:a16="http://schemas.microsoft.com/office/drawing/2014/main" id="{941BF293-E04F-98A8-D21E-D5BE800001E4}"/>
              </a:ext>
            </a:extLst>
          </p:cNvPr>
          <p:cNvPicPr>
            <a:picLocks noChangeAspect="1"/>
          </p:cNvPicPr>
          <p:nvPr/>
        </p:nvPicPr>
        <p:blipFill>
          <a:blip r:embed="rId12"/>
          <a:stretch>
            <a:fillRect/>
          </a:stretch>
        </p:blipFill>
        <p:spPr>
          <a:xfrm>
            <a:off x="4972552" y="944519"/>
            <a:ext cx="3749873" cy="3749873"/>
          </a:xfrm>
          <a:prstGeom prst="rect">
            <a:avLst/>
          </a:prstGeom>
        </p:spPr>
      </p:pic>
      <p:pic>
        <p:nvPicPr>
          <p:cNvPr id="254" name="Picture 253" descr="A map of a cross between two lines&#10;&#10;Description automatically generated with medium confidence">
            <a:extLst>
              <a:ext uri="{FF2B5EF4-FFF2-40B4-BE49-F238E27FC236}">
                <a16:creationId xmlns:a16="http://schemas.microsoft.com/office/drawing/2014/main" id="{3AC379AE-2FC6-9983-4831-0929F1F353E4}"/>
              </a:ext>
            </a:extLst>
          </p:cNvPr>
          <p:cNvPicPr>
            <a:picLocks noChangeAspect="1"/>
          </p:cNvPicPr>
          <p:nvPr/>
        </p:nvPicPr>
        <p:blipFill>
          <a:blip r:embed="rId13"/>
          <a:stretch>
            <a:fillRect/>
          </a:stretch>
        </p:blipFill>
        <p:spPr>
          <a:xfrm>
            <a:off x="4972552" y="944519"/>
            <a:ext cx="3749873" cy="3749873"/>
          </a:xfrm>
          <a:prstGeom prst="rect">
            <a:avLst/>
          </a:prstGeom>
        </p:spPr>
      </p:pic>
      <p:pic>
        <p:nvPicPr>
          <p:cNvPr id="256" name="Picture 255" descr="A map of a map&#10;&#10;Description automatically generated with medium confidence">
            <a:extLst>
              <a:ext uri="{FF2B5EF4-FFF2-40B4-BE49-F238E27FC236}">
                <a16:creationId xmlns:a16="http://schemas.microsoft.com/office/drawing/2014/main" id="{2C7079F8-A295-3336-5D39-4046B32B0127}"/>
              </a:ext>
            </a:extLst>
          </p:cNvPr>
          <p:cNvPicPr>
            <a:picLocks noChangeAspect="1"/>
          </p:cNvPicPr>
          <p:nvPr/>
        </p:nvPicPr>
        <p:blipFill>
          <a:blip r:embed="rId14"/>
          <a:stretch>
            <a:fillRect/>
          </a:stretch>
        </p:blipFill>
        <p:spPr>
          <a:xfrm>
            <a:off x="4972552" y="944519"/>
            <a:ext cx="3749873" cy="3749873"/>
          </a:xfrm>
          <a:prstGeom prst="rect">
            <a:avLst/>
          </a:prstGeom>
        </p:spPr>
      </p:pic>
      <p:pic>
        <p:nvPicPr>
          <p:cNvPr id="258" name="Picture 257" descr="A map of a red and green line&#10;&#10;Description automatically generated with medium confidence">
            <a:extLst>
              <a:ext uri="{FF2B5EF4-FFF2-40B4-BE49-F238E27FC236}">
                <a16:creationId xmlns:a16="http://schemas.microsoft.com/office/drawing/2014/main" id="{A366B998-F298-654A-F78D-4A5509EFE6AD}"/>
              </a:ext>
            </a:extLst>
          </p:cNvPr>
          <p:cNvPicPr>
            <a:picLocks noChangeAspect="1"/>
          </p:cNvPicPr>
          <p:nvPr/>
        </p:nvPicPr>
        <p:blipFill>
          <a:blip r:embed="rId15"/>
          <a:stretch>
            <a:fillRect/>
          </a:stretch>
        </p:blipFill>
        <p:spPr>
          <a:xfrm>
            <a:off x="4972552" y="944519"/>
            <a:ext cx="3749873" cy="3749873"/>
          </a:xfrm>
          <a:prstGeom prst="rect">
            <a:avLst/>
          </a:prstGeom>
        </p:spPr>
      </p:pic>
      <p:pic>
        <p:nvPicPr>
          <p:cNvPr id="260" name="Picture 259" descr="A map of a red and green line&#10;&#10;Description automatically generated with medium confidence">
            <a:extLst>
              <a:ext uri="{FF2B5EF4-FFF2-40B4-BE49-F238E27FC236}">
                <a16:creationId xmlns:a16="http://schemas.microsoft.com/office/drawing/2014/main" id="{AC2A79E7-F1C3-B67E-CE7D-B5DF3ACDEBDA}"/>
              </a:ext>
            </a:extLst>
          </p:cNvPr>
          <p:cNvPicPr>
            <a:picLocks noChangeAspect="1"/>
          </p:cNvPicPr>
          <p:nvPr/>
        </p:nvPicPr>
        <p:blipFill>
          <a:blip r:embed="rId16"/>
          <a:stretch>
            <a:fillRect/>
          </a:stretch>
        </p:blipFill>
        <p:spPr>
          <a:xfrm>
            <a:off x="4972552" y="944519"/>
            <a:ext cx="3749873" cy="3749873"/>
          </a:xfrm>
          <a:prstGeom prst="rect">
            <a:avLst/>
          </a:prstGeom>
        </p:spPr>
      </p:pic>
      <p:pic>
        <p:nvPicPr>
          <p:cNvPr id="262" name="Picture 261" descr="A map of a large area&#10;&#10;Description automatically generated with medium confidence">
            <a:extLst>
              <a:ext uri="{FF2B5EF4-FFF2-40B4-BE49-F238E27FC236}">
                <a16:creationId xmlns:a16="http://schemas.microsoft.com/office/drawing/2014/main" id="{D2058D97-7912-73CE-BD96-A9BE23B8721C}"/>
              </a:ext>
            </a:extLst>
          </p:cNvPr>
          <p:cNvPicPr>
            <a:picLocks noChangeAspect="1"/>
          </p:cNvPicPr>
          <p:nvPr/>
        </p:nvPicPr>
        <p:blipFill>
          <a:blip r:embed="rId17"/>
          <a:stretch>
            <a:fillRect/>
          </a:stretch>
        </p:blipFill>
        <p:spPr>
          <a:xfrm>
            <a:off x="4972552" y="944519"/>
            <a:ext cx="3749873" cy="3749873"/>
          </a:xfrm>
          <a:prstGeom prst="rect">
            <a:avLst/>
          </a:prstGeom>
        </p:spPr>
      </p:pic>
    </p:spTree>
    <p:extLst>
      <p:ext uri="{BB962C8B-B14F-4D97-AF65-F5344CB8AC3E}">
        <p14:creationId xmlns:p14="http://schemas.microsoft.com/office/powerpoint/2010/main" val="205359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4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246"/>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248"/>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50"/>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52"/>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500"/>
                                  </p:stCondLst>
                                  <p:childTnLst>
                                    <p:set>
                                      <p:cBhvr>
                                        <p:cTn id="31" dur="1" fill="hold">
                                          <p:stCondLst>
                                            <p:cond delay="0"/>
                                          </p:stCondLst>
                                        </p:cTn>
                                        <p:tgtEl>
                                          <p:spTgt spid="254"/>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500"/>
                                  </p:stCondLst>
                                  <p:childTnLst>
                                    <p:set>
                                      <p:cBhvr>
                                        <p:cTn id="34" dur="1" fill="hold">
                                          <p:stCondLst>
                                            <p:cond delay="0"/>
                                          </p:stCondLst>
                                        </p:cTn>
                                        <p:tgtEl>
                                          <p:spTgt spid="256"/>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nodeType="afterEffect">
                                  <p:stCondLst>
                                    <p:cond delay="500"/>
                                  </p:stCondLst>
                                  <p:childTnLst>
                                    <p:set>
                                      <p:cBhvr>
                                        <p:cTn id="37" dur="1" fill="hold">
                                          <p:stCondLst>
                                            <p:cond delay="0"/>
                                          </p:stCondLst>
                                        </p:cTn>
                                        <p:tgtEl>
                                          <p:spTgt spid="258"/>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500"/>
                                  </p:stCondLst>
                                  <p:childTnLst>
                                    <p:set>
                                      <p:cBhvr>
                                        <p:cTn id="40" dur="1" fill="hold">
                                          <p:stCondLst>
                                            <p:cond delay="0"/>
                                          </p:stCondLst>
                                        </p:cTn>
                                        <p:tgtEl>
                                          <p:spTgt spid="260"/>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nodeType="afterEffect">
                                  <p:stCondLst>
                                    <p:cond delay="500"/>
                                  </p:stCondLst>
                                  <p:childTnLst>
                                    <p:set>
                                      <p:cBhvr>
                                        <p:cTn id="43"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map of a graph&#10;&#10;Description automatically generated with medium confidence">
            <a:extLst>
              <a:ext uri="{FF2B5EF4-FFF2-40B4-BE49-F238E27FC236}">
                <a16:creationId xmlns:a16="http://schemas.microsoft.com/office/drawing/2014/main" id="{5C55F2B7-3023-B610-CB16-5AB28497D47D}"/>
              </a:ext>
            </a:extLst>
          </p:cNvPr>
          <p:cNvPicPr>
            <a:picLocks noChangeAspect="1"/>
          </p:cNvPicPr>
          <p:nvPr/>
        </p:nvPicPr>
        <p:blipFill>
          <a:blip r:embed="rId5"/>
          <a:stretch>
            <a:fillRect/>
          </a:stretch>
        </p:blipFill>
        <p:spPr>
          <a:xfrm>
            <a:off x="5749424" y="179552"/>
            <a:ext cx="2530250" cy="2530250"/>
          </a:xfrm>
          <a:prstGeom prst="rect">
            <a:avLst/>
          </a:prstGeom>
        </p:spPr>
      </p:pic>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20D324CA-9C3A-D341-9D35-EF336E361AFD}"/>
                  </a:ext>
                </a:extLst>
              </p:cNvPr>
              <p:cNvSpPr>
                <a:spLocks noGrp="1"/>
              </p:cNvSpPr>
              <p:nvPr>
                <p:ph idx="1"/>
              </p:nvPr>
            </p:nvSpPr>
            <p:spPr>
              <a:xfrm>
                <a:off x="904875" y="1138048"/>
                <a:ext cx="3571709" cy="3770603"/>
              </a:xfrm>
            </p:spPr>
            <p:txBody>
              <a:bodyPr>
                <a:normAutofit/>
              </a:bodyPr>
              <a:lstStyle/>
              <a:p>
                <a:r>
                  <a:rPr lang="fr-CH" sz="1400"/>
                  <a:t>Heteroclinic orbit : points for which the forward and backward time evolution converge towards fixed points</a:t>
                </a:r>
              </a:p>
              <a:p>
                <a:pPr marL="0" indent="0">
                  <a:buNone/>
                </a:pPr>
                <a:endParaRPr lang="fr-CH" sz="1400"/>
              </a:p>
              <a:p>
                <a:pPr marL="0" indent="0">
                  <a:lnSpc>
                    <a:spcPct val="150000"/>
                  </a:lnSpc>
                  <a:buNone/>
                </a:pPr>
                <a:endParaRPr lang="fr-CH" sz="1400"/>
              </a:p>
              <a:p>
                <a:r>
                  <a:rPr lang="fr-CH" sz="1400"/>
                  <a:t>If </a:t>
                </a:r>
                <a14:m>
                  <m:oMath xmlns:m="http://schemas.openxmlformats.org/officeDocument/2006/math">
                    <m:sSubSup>
                      <m:sSubSupPr>
                        <m:ctrlPr>
                          <a:rPr lang="fr-CH" sz="1400" i="1" smtClean="0">
                            <a:latin typeface="Cambria Math" panose="02040503050406030204" pitchFamily="18" charset="0"/>
                          </a:rPr>
                        </m:ctrlPr>
                      </m:sSubSupPr>
                      <m:e>
                        <m:r>
                          <a:rPr lang="fr-CH" sz="1400" b="0" i="1" smtClean="0">
                            <a:latin typeface="Cambria Math" panose="02040503050406030204" pitchFamily="18" charset="0"/>
                          </a:rPr>
                          <m:t>𝑥</m:t>
                        </m:r>
                      </m:e>
                      <m:sub>
                        <m:r>
                          <a:rPr lang="fr-CH" sz="1400" b="0" i="1" smtClean="0">
                            <a:latin typeface="Cambria Math" panose="02040503050406030204" pitchFamily="18" charset="0"/>
                          </a:rPr>
                          <m:t>0</m:t>
                        </m:r>
                      </m:sub>
                      <m:sup>
                        <m:r>
                          <a:rPr lang="fr-CH" sz="1400" b="0" i="1" smtClean="0">
                            <a:latin typeface="Cambria Math" panose="02040503050406030204" pitchFamily="18" charset="0"/>
                          </a:rPr>
                          <m:t>∗</m:t>
                        </m:r>
                      </m:sup>
                    </m:sSubSup>
                    <m:r>
                      <a:rPr lang="fr-CH" sz="1400" b="0" i="1" smtClean="0">
                        <a:latin typeface="Cambria Math" panose="02040503050406030204" pitchFamily="18" charset="0"/>
                      </a:rPr>
                      <m:t>=</m:t>
                    </m:r>
                    <m:sSubSup>
                      <m:sSubSupPr>
                        <m:ctrlPr>
                          <a:rPr lang="fr-CH" sz="1400" i="1">
                            <a:latin typeface="Cambria Math" panose="02040503050406030204" pitchFamily="18" charset="0"/>
                          </a:rPr>
                        </m:ctrlPr>
                      </m:sSubSupPr>
                      <m:e>
                        <m:r>
                          <a:rPr lang="fr-CH" sz="1400" i="1">
                            <a:latin typeface="Cambria Math" panose="02040503050406030204" pitchFamily="18" charset="0"/>
                          </a:rPr>
                          <m:t>𝑥</m:t>
                        </m:r>
                      </m:e>
                      <m:sub>
                        <m:r>
                          <a:rPr lang="fr-CH" sz="1400" b="0" i="1" smtClean="0">
                            <a:latin typeface="Cambria Math" panose="02040503050406030204" pitchFamily="18" charset="0"/>
                          </a:rPr>
                          <m:t>1</m:t>
                        </m:r>
                      </m:sub>
                      <m:sup>
                        <m:r>
                          <a:rPr lang="fr-CH" sz="1400" i="1">
                            <a:latin typeface="Cambria Math" panose="02040503050406030204" pitchFamily="18" charset="0"/>
                          </a:rPr>
                          <m:t>∗</m:t>
                        </m:r>
                      </m:sup>
                    </m:sSubSup>
                  </m:oMath>
                </a14:m>
                <a:r>
                  <a:rPr lang="fr-CH" sz="1400"/>
                  <a:t> then </a:t>
                </a:r>
                <a:r>
                  <a:rPr lang="en-US" sz="1400"/>
                  <a:t>referred to as a homoclinic orbit</a:t>
                </a:r>
                <a:endParaRPr lang="fr-CH" sz="1400"/>
              </a:p>
              <a:p>
                <a:r>
                  <a:rPr lang="fr-CH" sz="1400"/>
                  <a:t>In fact the space of heteroclinic points can be defined as</a:t>
                </a:r>
              </a:p>
              <a:p>
                <a:endParaRPr lang="fr-CH" sz="1400"/>
              </a:p>
            </p:txBody>
          </p:sp>
        </mc:Choice>
        <mc:Fallback xmlns="">
          <p:sp>
            <p:nvSpPr>
              <p:cNvPr id="2" name="Espace réservé du contenu 1">
                <a:extLst>
                  <a:ext uri="{FF2B5EF4-FFF2-40B4-BE49-F238E27FC236}">
                    <a16:creationId xmlns:a16="http://schemas.microsoft.com/office/drawing/2014/main" id="{20D324CA-9C3A-D341-9D35-EF336E361AFD}"/>
                  </a:ext>
                </a:extLst>
              </p:cNvPr>
              <p:cNvSpPr>
                <a:spLocks noGrp="1" noRot="1" noChangeAspect="1" noMove="1" noResize="1" noEditPoints="1" noAdjustHandles="1" noChangeArrowheads="1" noChangeShapeType="1" noTextEdit="1"/>
              </p:cNvSpPr>
              <p:nvPr>
                <p:ph idx="1"/>
              </p:nvPr>
            </p:nvSpPr>
            <p:spPr>
              <a:xfrm>
                <a:off x="904875" y="1138048"/>
                <a:ext cx="3571709" cy="3770603"/>
              </a:xfrm>
              <a:blipFill>
                <a:blip r:embed="rId6"/>
                <a:stretch>
                  <a:fillRect t="-809"/>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itre 3">
                <a:extLst>
                  <a:ext uri="{FF2B5EF4-FFF2-40B4-BE49-F238E27FC236}">
                    <a16:creationId xmlns:a16="http://schemas.microsoft.com/office/drawing/2014/main" id="{EE3D9599-6AD0-A54B-A8DB-E5D44637B072}"/>
                  </a:ext>
                </a:extLst>
              </p:cNvPr>
              <p:cNvSpPr>
                <a:spLocks noGrp="1"/>
              </p:cNvSpPr>
              <p:nvPr>
                <p:ph type="title"/>
              </p:nvPr>
            </p:nvSpPr>
            <p:spPr>
              <a:xfrm>
                <a:off x="904874" y="179552"/>
                <a:ext cx="4712155" cy="1045091"/>
              </a:xfrm>
            </p:spPr>
            <p:txBody>
              <a:bodyPr>
                <a:normAutofit/>
              </a:bodyPr>
              <a:lstStyle/>
              <a:p>
                <a:r>
                  <a:rPr lang="fr-FR"/>
                  <a:t>Intersection of </a:t>
                </a:r>
                <a14:m>
                  <m:oMath xmlns:m="http://schemas.openxmlformats.org/officeDocument/2006/math">
                    <m:sSup>
                      <m:sSupPr>
                        <m:ctrlPr>
                          <a:rPr lang="fr-FR" sz="3200" i="1" smtClean="0">
                            <a:latin typeface="Cambria Math" panose="02040503050406030204" pitchFamily="18" charset="0"/>
                          </a:rPr>
                        </m:ctrlPr>
                      </m:sSupPr>
                      <m:e>
                        <m:r>
                          <a:rPr lang="fr-CH" sz="3200" b="1" i="1">
                            <a:latin typeface="Cambria Math" panose="02040503050406030204" pitchFamily="18" charset="0"/>
                          </a:rPr>
                          <m:t>𝑾</m:t>
                        </m:r>
                      </m:e>
                      <m:sup>
                        <m:r>
                          <a:rPr lang="fr-CH" sz="3200" b="1" i="1">
                            <a:latin typeface="Cambria Math" panose="02040503050406030204" pitchFamily="18" charset="0"/>
                          </a:rPr>
                          <m:t>𝒔</m:t>
                        </m:r>
                      </m:sup>
                    </m:sSup>
                  </m:oMath>
                </a14:m>
                <a:r>
                  <a:rPr lang="fr-FR"/>
                  <a:t> and </a:t>
                </a:r>
                <a14:m>
                  <m:oMath xmlns:m="http://schemas.openxmlformats.org/officeDocument/2006/math">
                    <m:sSup>
                      <m:sSupPr>
                        <m:ctrlPr>
                          <a:rPr lang="fr-FR" i="1">
                            <a:latin typeface="Cambria Math" panose="02040503050406030204" pitchFamily="18" charset="0"/>
                          </a:rPr>
                        </m:ctrlPr>
                      </m:sSupPr>
                      <m:e>
                        <m:r>
                          <a:rPr lang="fr-CH" i="1">
                            <a:latin typeface="Cambria Math" panose="02040503050406030204" pitchFamily="18" charset="0"/>
                          </a:rPr>
                          <m:t>𝑾</m:t>
                        </m:r>
                      </m:e>
                      <m:sup>
                        <m:r>
                          <a:rPr lang="fr-CH" b="1" i="1" smtClean="0">
                            <a:latin typeface="Cambria Math" panose="02040503050406030204" pitchFamily="18" charset="0"/>
                          </a:rPr>
                          <m:t>𝒖</m:t>
                        </m:r>
                      </m:sup>
                    </m:sSup>
                  </m:oMath>
                </a14:m>
                <a:r>
                  <a:rPr lang="fr-FR"/>
                  <a:t> are homo/hetero-clinic points</a:t>
                </a:r>
              </a:p>
            </p:txBody>
          </p:sp>
        </mc:Choice>
        <mc:Fallback xmlns="">
          <p:sp>
            <p:nvSpPr>
              <p:cNvPr id="4" name="Titre 3">
                <a:extLst>
                  <a:ext uri="{FF2B5EF4-FFF2-40B4-BE49-F238E27FC236}">
                    <a16:creationId xmlns:a16="http://schemas.microsoft.com/office/drawing/2014/main" id="{EE3D9599-6AD0-A54B-A8DB-E5D44637B072}"/>
                  </a:ext>
                </a:extLst>
              </p:cNvPr>
              <p:cNvSpPr>
                <a:spLocks noGrp="1" noRot="1" noChangeAspect="1" noMove="1" noResize="1" noEditPoints="1" noAdjustHandles="1" noChangeArrowheads="1" noChangeShapeType="1" noTextEdit="1"/>
              </p:cNvSpPr>
              <p:nvPr>
                <p:ph type="title"/>
              </p:nvPr>
            </p:nvSpPr>
            <p:spPr>
              <a:xfrm>
                <a:off x="904874" y="179552"/>
                <a:ext cx="4712155" cy="1045091"/>
              </a:xfrm>
              <a:blipFill>
                <a:blip r:embed="rId7"/>
                <a:stretch>
                  <a:fillRect l="-1423" t="-20349" r="-2846"/>
                </a:stretch>
              </a:blipFill>
            </p:spPr>
            <p:txBody>
              <a:bodyPr/>
              <a:lstStyle/>
              <a:p>
                <a:r>
                  <a:rPr lang="en-CH">
                    <a:noFill/>
                  </a:rPr>
                  <a:t> </a:t>
                </a:r>
              </a:p>
            </p:txBody>
          </p:sp>
        </mc:Fallback>
      </mc:AlternateContent>
      <p:sp>
        <p:nvSpPr>
          <p:cNvPr id="5" name="Espace réservé de la date 4">
            <a:extLst>
              <a:ext uri="{FF2B5EF4-FFF2-40B4-BE49-F238E27FC236}">
                <a16:creationId xmlns:a16="http://schemas.microsoft.com/office/drawing/2014/main" id="{D0776DD9-9966-334C-AB8C-86A7550DDDA3}"/>
              </a:ext>
            </a:extLst>
          </p:cNvPr>
          <p:cNvSpPr>
            <a:spLocks noGrp="1"/>
          </p:cNvSpPr>
          <p:nvPr>
            <p:ph type="dt" sz="half" idx="14"/>
          </p:nvPr>
        </p:nvSpPr>
        <p:spPr/>
        <p:txBody>
          <a:bodyPr/>
          <a:lstStyle/>
          <a:p>
            <a:r>
              <a:rPr lang="fr-CH"/>
              <a:t>CWGM NRD JA </a:t>
            </a:r>
            <a:endParaRPr lang="fr-FR"/>
          </a:p>
        </p:txBody>
      </p:sp>
      <p:sp>
        <p:nvSpPr>
          <p:cNvPr id="6" name="Espace réservé du pied de page 5">
            <a:extLst>
              <a:ext uri="{FF2B5EF4-FFF2-40B4-BE49-F238E27FC236}">
                <a16:creationId xmlns:a16="http://schemas.microsoft.com/office/drawing/2014/main" id="{D72CC2CF-A9E4-D54C-A3BC-4BEE6B21B741}"/>
              </a:ext>
            </a:extLst>
          </p:cNvPr>
          <p:cNvSpPr>
            <a:spLocks noGrp="1"/>
          </p:cNvSpPr>
          <p:nvPr>
            <p:ph type="ftr" sz="quarter" idx="15"/>
          </p:nvPr>
        </p:nvSpPr>
        <p:spPr/>
        <p:txBody>
          <a:bodyPr/>
          <a:lstStyle/>
          <a:p>
            <a:r>
              <a:rPr lang="fr-FR"/>
              <a:t>Ludovic Rais </a:t>
            </a:r>
          </a:p>
        </p:txBody>
      </p:sp>
      <p:sp>
        <p:nvSpPr>
          <p:cNvPr id="7" name="Espace réservé du numéro de diapositive 6">
            <a:extLst>
              <a:ext uri="{FF2B5EF4-FFF2-40B4-BE49-F238E27FC236}">
                <a16:creationId xmlns:a16="http://schemas.microsoft.com/office/drawing/2014/main" id="{0024376F-AEFF-1D40-AB92-99A91B91E106}"/>
              </a:ext>
            </a:extLst>
          </p:cNvPr>
          <p:cNvSpPr>
            <a:spLocks noGrp="1"/>
          </p:cNvSpPr>
          <p:nvPr>
            <p:ph type="sldNum" sz="quarter" idx="16"/>
          </p:nvPr>
        </p:nvSpPr>
        <p:spPr/>
        <p:txBody>
          <a:bodyPr/>
          <a:lstStyle/>
          <a:p>
            <a:fld id="{E1E1CD7C-2161-7D43-862E-CE4C333CD873}" type="slidenum">
              <a:rPr lang="fr-FR" smtClean="0"/>
              <a:pPr/>
              <a:t>9</a:t>
            </a:fld>
            <a:endParaRPr lang="fr-FR"/>
          </a:p>
        </p:txBody>
      </p:sp>
      <p:grpSp>
        <p:nvGrpSpPr>
          <p:cNvPr id="10" name="Group 9">
            <a:extLst>
              <a:ext uri="{FF2B5EF4-FFF2-40B4-BE49-F238E27FC236}">
                <a16:creationId xmlns:a16="http://schemas.microsoft.com/office/drawing/2014/main" id="{0242A7EA-D9F9-F673-3CDA-7A351DE77AD7}"/>
              </a:ext>
            </a:extLst>
          </p:cNvPr>
          <p:cNvGrpSpPr/>
          <p:nvPr/>
        </p:nvGrpSpPr>
        <p:grpSpPr>
          <a:xfrm>
            <a:off x="4988555" y="2866375"/>
            <a:ext cx="2245163" cy="1853914"/>
            <a:chOff x="5316170" y="2310493"/>
            <a:chExt cx="3062637" cy="2528934"/>
          </a:xfrm>
        </p:grpSpPr>
        <p:pic>
          <p:nvPicPr>
            <p:cNvPr id="8" name="Picture 7" descr="A group of arrows pointing at different directions&#10;&#10;Description automatically generated">
              <a:extLst>
                <a:ext uri="{FF2B5EF4-FFF2-40B4-BE49-F238E27FC236}">
                  <a16:creationId xmlns:a16="http://schemas.microsoft.com/office/drawing/2014/main" id="{D19ACCA9-A607-3C6F-0420-D908E7F9EAE3}"/>
                </a:ext>
              </a:extLst>
            </p:cNvPr>
            <p:cNvPicPr>
              <a:picLocks noChangeAspect="1"/>
            </p:cNvPicPr>
            <p:nvPr/>
          </p:nvPicPr>
          <p:blipFill>
            <a:blip r:embed="rId8"/>
            <a:stretch>
              <a:fillRect/>
            </a:stretch>
          </p:blipFill>
          <p:spPr>
            <a:xfrm>
              <a:off x="5316170" y="2310493"/>
              <a:ext cx="3062637" cy="2277837"/>
            </a:xfrm>
            <a:prstGeom prst="rect">
              <a:avLst/>
            </a:prstGeom>
          </p:spPr>
        </p:pic>
        <p:sp>
          <p:nvSpPr>
            <p:cNvPr id="9" name="TextBox 8">
              <a:extLst>
                <a:ext uri="{FF2B5EF4-FFF2-40B4-BE49-F238E27FC236}">
                  <a16:creationId xmlns:a16="http://schemas.microsoft.com/office/drawing/2014/main" id="{98B027AD-1B82-694A-7442-6DEFB2773C59}"/>
                </a:ext>
              </a:extLst>
            </p:cNvPr>
            <p:cNvSpPr txBox="1"/>
            <p:nvPr/>
          </p:nvSpPr>
          <p:spPr>
            <a:xfrm>
              <a:off x="5316170" y="4588330"/>
              <a:ext cx="3062637" cy="251097"/>
            </a:xfrm>
            <a:prstGeom prst="rect">
              <a:avLst/>
            </a:prstGeom>
            <a:noFill/>
          </p:spPr>
          <p:txBody>
            <a:bodyPr wrap="square" rtlCol="0">
              <a:spAutoFit/>
            </a:bodyPr>
            <a:lstStyle/>
            <a:p>
              <a:r>
                <a:rPr lang="fr-CH" sz="800" i="1"/>
                <a:t>https://en.wikipedia.org/wiki/Homoclinic_connection</a:t>
              </a:r>
              <a:endParaRPr lang="en-CH" sz="800" i="1"/>
            </a:p>
          </p:txBody>
        </p:sp>
      </p:grpSp>
      <p:pic>
        <p:nvPicPr>
          <p:cNvPr id="20" name="Picture 19" descr="\documentclass{article}&#10;\usepackage{amsmath}&#10;\usepackage{amssymb}&#10;\pagestyle{empty}&#10;\begin{document}&#10;&#10;\begin{align*}&#10;   x(t)&amp;\to x_0^\star\quad\text{as}\quad t \to -\infty\\&#10;   x(t)&amp;\to x_1^\star\quad\text{as}\quad t \to +\infty&#10;\end{align*}&#10;&#10;\end{document}" title="IguanaTex Picture Display">
            <a:extLst>
              <a:ext uri="{FF2B5EF4-FFF2-40B4-BE49-F238E27FC236}">
                <a16:creationId xmlns:a16="http://schemas.microsoft.com/office/drawing/2014/main" id="{43B1B586-FB5D-F9C9-C8E9-B228D167E8AC}"/>
              </a:ext>
            </a:extLst>
          </p:cNvPr>
          <p:cNvPicPr>
            <a:picLocks noChangeAspect="1"/>
          </p:cNvPicPr>
          <p:nvPr>
            <p:custDataLst>
              <p:tags r:id="rId1"/>
            </p:custDataLst>
          </p:nvPr>
        </p:nvPicPr>
        <p:blipFill>
          <a:blip r:embed="rId9"/>
          <a:stretch>
            <a:fillRect/>
          </a:stretch>
        </p:blipFill>
        <p:spPr>
          <a:xfrm>
            <a:off x="1563867" y="1921875"/>
            <a:ext cx="2071199" cy="481432"/>
          </a:xfrm>
          <a:prstGeom prst="rect">
            <a:avLst/>
          </a:prstGeom>
        </p:spPr>
      </p:pic>
      <p:pic>
        <p:nvPicPr>
          <p:cNvPr id="31" name="Picture 30" descr="\documentclass{article}&#10;\usepackage{amsmath}&#10;\usepackage{mathtools}&#10;\usepackage{amssymb}&#10;\pagestyle{empty}&#10;\begin{document}&#10;&#10;\begin{align*}&#10;   H \coloneq W^s(x^\star_0)\cap W^u(x^\star_1) - \{x_0^\star, x_1^\star\}&#10;\end{align*}&#10;&#10;\end{document}" title="IguanaTex Picture Display">
            <a:extLst>
              <a:ext uri="{FF2B5EF4-FFF2-40B4-BE49-F238E27FC236}">
                <a16:creationId xmlns:a16="http://schemas.microsoft.com/office/drawing/2014/main" id="{6DBB5D21-4611-1204-EC3B-4C3E6B748CAC}"/>
              </a:ext>
            </a:extLst>
          </p:cNvPr>
          <p:cNvPicPr>
            <a:picLocks noChangeAspect="1"/>
          </p:cNvPicPr>
          <p:nvPr>
            <p:custDataLst>
              <p:tags r:id="rId2"/>
            </p:custDataLst>
          </p:nvPr>
        </p:nvPicPr>
        <p:blipFill>
          <a:blip r:embed="rId10"/>
          <a:stretch>
            <a:fillRect/>
          </a:stretch>
        </p:blipFill>
        <p:spPr>
          <a:xfrm>
            <a:off x="1416846" y="3553213"/>
            <a:ext cx="2642135" cy="180266"/>
          </a:xfrm>
          <a:prstGeom prst="rect">
            <a:avLst/>
          </a:prstGeom>
        </p:spPr>
      </p:pic>
    </p:spTree>
    <p:extLst>
      <p:ext uri="{BB962C8B-B14F-4D97-AF65-F5344CB8AC3E}">
        <p14:creationId xmlns:p14="http://schemas.microsoft.com/office/powerpoint/2010/main" val="686196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58.9426"/>
  <p:tag name="ORIGINALWIDTH" val="2327.709"/>
  <p:tag name="OUTPUTTYPE" val="PNG"/>
  <p:tag name="IGUANATEXVERSION" val="161"/>
  <p:tag name="LATEXADDIN" val="\documentclass{article}&#10;\usepackage{amsmath}&#10;\usepackage{amssymb}&#10;\pagestyle{empty}&#10;\begin{document}&#10;&#10;\begin{center}&#10;\begin{tabular}{c|c|c}&#10;  Configuration &amp; modular &amp; planar \\&#10;  \hline Default [MA] &amp; 1.62 &amp; 0.\\&#10;  \hline GYM00-1750 [MA] &amp; 1.1095 &amp; -0.3661\\&#10;\end{tabular}&#10;\end{center}&#10;&#10;\end{document}"/>
  <p:tag name="IGUANATEXSIZE" val="18"/>
  <p:tag name="IGUANATEXCURSOR" val="17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12.561"/>
  <p:tag name="OUTPUTTYPE" val="PNG"/>
  <p:tag name="IGUANATEXVERSION" val="161"/>
  <p:tag name="LATEXADDIN" val="\documentclass{article}&#10;\usepackage{amsmath}&#10;\usepackage{amssymb}&#10;\pagestyle{empty}&#10;\begin{document}&#10;&#10;\begin{align*}&#10;   p_{n+1} &amp;= p_{n} -\frac{K}{2\pi}\sin(2\pi\theta_n)\\&#10;   \theta_{n+1} &amp;\equiv \theta_{n} + p_{n+1} \pmod{1} &#10;\end{align*}&#10;&#10;\end{document}"/>
  <p:tag name="IGUANATEXSIZE" val="18"/>
  <p:tag name="IGUANATEXCURSOR" val="145"/>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550.431"/>
  <p:tag name="OUTPUTTYPE" val="PNG"/>
  <p:tag name="IGUANATEXVERSION" val="161"/>
  <p:tag name="LATEXADDIN" val="\documentclass{article}&#10;\usepackage{amsmath}&#10;\usepackage{amssymb}&#10;\pagestyle{empty}&#10;\begin{document}&#10;&#10;\begin{align*}&#10;       J_F(\theta, p) = \begin{pmatrix}&#10;        \frac{\partial F^\theta}{\partial \theta} &amp; \frac{\partial F^\theta}{\partial p}\\&#10;        \frac{\partial F^p}{\partial \theta} &amp; \frac{\partial F^p}{\partial p}\\&#10;    \end{pmatrix}\quad \text{det}(J_F) = \lambda_1\lambda_2 = 1&#10;\end{align*}&#10;&#10;\end{document}"/>
  <p:tag name="IGUANATEXSIZE" val="18"/>
  <p:tag name="IGUANATEXCURSOR" val="380"/>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345.332"/>
  <p:tag name="OUTPUTTYPE" val="PNG"/>
  <p:tag name="IGUANATEXVERSION" val="161"/>
  <p:tag name="LATEXADDIN" val="\documentclass{article}&#10;\usepackage{amsmath}&#10;\usepackage{amssymb}&#10;\pagestyle{empty}&#10;\begin{document}&#10;&#10;\begin{align*}&#10;   x(t)&amp;\to x_0^\star\quad\text{as}\quad t \to -\infty\\&#10;   x(t)&amp;\to x_1^\star\quad\text{as}\quad t \to +\infty&#10;\end{align*}&#10;&#10;\end{document}"/>
  <p:tag name="IGUANATEXSIZE" val="18"/>
  <p:tag name="IGUANATEXCURSOR" val="21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857.518"/>
  <p:tag name="OUTPUTTYPE" val="PNG"/>
  <p:tag name="IGUANATEXVERSION" val="161"/>
  <p:tag name="LATEXADDIN" val="\documentclass{article}&#10;\usepackage{amsmath}&#10;\usepackage{mathtools}&#10;\usepackage{amssymb}&#10;\pagestyle{empty}&#10;\begin{document}&#10;&#10;\begin{align*}&#10;   H \coloneq W^s(x^\star_0)\cap W^u(x^\star_1) - \{x_0^\star, x_1^\star\}&#10;\end{align*}&#10;&#10;\end{document}"/>
  <p:tag name="IGUANATEXSIZE" val="14"/>
  <p:tag name="IGUANATEXCURSOR" val="206"/>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637.42"/>
  <p:tag name="OUTPUTTYPE" val="PNG"/>
  <p:tag name="IGUANATEXVERSION" val="161"/>
  <p:tag name="LATEXADDIN" val="\documentclass{article}&#10;\usepackage{amsmath}&#10;\usepackage{amssymb}&#10;\pagestyle{empty}&#10;\begin{document}&#10;&#10;\begin{align*}&#10;   \textbf{B} = -\frac{1}{R}\frac{\partial\psi}{\partial Z}\partial_R +\frac{1}{R}\frac{\partial\psi}{\partial R}\partial_Z + \left(\frac{\partial A^R}{\partial Z} - \frac{\partial A^Z}{\partial R}\right)\partial_\phi&#10;\end{align*}&#10;&#10;\end{document}"/>
  <p:tag name="IGUANATEXSIZE" val="7"/>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8.294"/>
  <p:tag name="OUTPUTTYPE" val="PNG"/>
  <p:tag name="IGUANATEXVERSION" val="161"/>
  <p:tag name="LATEXADDIN" val="\documentclass{article}&#10;\usepackage{amsmath}&#10;\usepackage{amssymb}&#10;\pagestyle{empty}&#10;\begin{document}&#10;&#10;\begin{align*}&#10;   q \approx \frac{\Delta\phi}{\Delta\theta} = \frac{\rho \tilde{B}^\phi}{R_0 \tilde{B}^\theta} = \frac{2\pi}{\mu_0\tilde{I}^\phi R_0} \rho^2&#10;\end{align*}&#10;&#10;\end{document}"/>
  <p:tag name="IGUANATEXSIZE" val="18"/>
  <p:tag name="IGUANATEXCURSOR" val="25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931.758"/>
  <p:tag name="OUTPUTTYPE" val="PNG"/>
  <p:tag name="IGUANATEXVERSION" val="161"/>
  <p:tag name="LATEXADDIN" val="\documentclass{article}&#10;\usepackage{amsmath}&#10;\usepackage{amssymb}&#10;\pagestyle{empty}&#10;\begin{document}&#10;&#10;\begin{align*}&#10;   B^\phi = 2\sqrt{R^2-\rho^2}\,(\text{sf}+\frac{\text{shear}}{2}\rho^2)/R^2&#10;\end{align*}&#10;&#10;\end{document}"/>
  <p:tag name="IGUANATEXSIZE" val="18"/>
  <p:tag name="IGUANATEXCURSOR" val="19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045.369"/>
  <p:tag name="OUTPUTTYPE" val="PNG"/>
  <p:tag name="IGUANATEXVERSION" val="161"/>
  <p:tag name="LATEXADDIN" val="\documentclass{article}&#10;\usepackage{amsmath}&#10;\usepackage{amssymb}&#10;\pagestyle{empty}&#10;\begin{document}&#10;&#10;\begin{align*}&#10;   q(\rho) = \text{sf}+\frac{\text{shear}}{2}\rho^2&#10;\end{align*}&#10;&#10;\end{document}"/>
  <p:tag name="IGUANATEXSIZE" val="14"/>
  <p:tag name="IGUANATEXCURSOR" val="129"/>
  <p:tag name="TRANSPARENCY" val="True"/>
  <p:tag name="LATEXENGINEID" val="0"/>
  <p:tag name="TEMPFOLDER" val="C:\Users\Ludovic\AppData\Roaming\Microsoft\AddIns\IguanaTex_tmp\"/>
  <p:tag name="LATEXFORMHEIGHT" val="36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293.213"/>
  <p:tag name="OUTPUTTYPE" val="PNG"/>
  <p:tag name="IGUANATEXVERSION" val="161"/>
  <p:tag name="LATEXADDIN" val="\documentclass{article}&#10;\usepackage{amsmath}&#10;\pagestyle{empty}&#10;\begin{document}&#10;&#10;\begin{align*}&#10;     A^\phi = \frac{\mu_0}{4\pi}\frac{4IR_l}{\beta R}\left(\frac{(2-k^2)K(k^2)-2E(k^2)}{k^2}\right)&#10;\end{align*}&#10;&#10;\end{document}"/>
  <p:tag name="IGUANATEXSIZE" val="18"/>
  <p:tag name="IGUANATEXCURSOR" val="195"/>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545.1818"/>
  <p:tag name="ORIGINALWIDTH" val="1120.36"/>
  <p:tag name="OUTPUTTYPE" val="PNG"/>
  <p:tag name="IGUANATEXVERSION" val="161"/>
  <p:tag name="LATEXADDIN" val="\documentclass{article}&#10;\usepackage{amsmath}&#10;\usepackage{amssymb}&#10;\pagestyle{empty}&#10;\begin{document}&#10;&#10;\begin{align*}&#10;   \alpha^2 &amp;= (R_l-R)^2 + Z^2\\&#10;   \beta^2 &amp;= (R_l+R)^2+Z^2\\&#10;   k &amp;= 1 - \alpha^2/\beta^2&#10;\end{align*}&#10;&#10;\end{document}"/>
  <p:tag name="IGUANATEXSIZE" val="18"/>
  <p:tag name="IGUANATEXCURSOR" val="186"/>
  <p:tag name="TRANSPARENCY" val="True"/>
  <p:tag name="LATEXENGINEID" val="0"/>
  <p:tag name="TEMPFOLDER" val="C:\Users\Ludovic\AppData\Roaming\Microsoft\AddIns\IguanaTex_tmp\"/>
  <p:tag name="LATEXFORMHEIGHT" val="325.5"/>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91.7135"/>
  <p:tag name="OUTPUTTYPE" val="PNG"/>
  <p:tag name="IGUANATEXVERSION" val="161"/>
  <p:tag name="LATEXADDIN" val="\documentclass{article}&#10;\usepackage{amsmath}&#10;\usepackage{amssymb}&#10;\pagestyle{empty}&#10;\begin{document}&#10;&#10;\begin{align*}&#10;   \phi = 0&#10;\end{align*}&#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957.63"/>
  <p:tag name="OUTPUTTYPE" val="PNG"/>
  <p:tag name="IGUANATEXVERSION" val="161"/>
  <p:tag name="LATEXADDIN" val="\documentclass{article}&#10;\usepackage{amsmath}&#10;\usepackage{amssymb}&#10;\pagestyle{empty}&#10;\begin{document}&#10;&#10;\begin{align*}&#10;   A^i(\rho,\phi,\theta) = \sum\limits_{n\in\mathbb{N}}\sum\limits_{m\in\mathbb{N}} A^i(\rho)\cos(n\phi + \varphi_n)\cos(m\theta + \varphi_m)&#10;\end{align*}&#10;&#10;\end{document}"/>
  <p:tag name="IGUANATEXSIZE" val="18"/>
  <p:tag name="IGUANATEXCURSOR" val="25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560.9299"/>
  <p:tag name="ORIGINALWIDTH" val="1728.534"/>
  <p:tag name="OUTPUTTYPE" val="PNG"/>
  <p:tag name="IGUANATEXVERSION" val="161"/>
  <p:tag name="LATEXADDIN" val="\documentclass{article}&#10;\usepackage{amsmath}&#10;\usepackage{amssymb}&#10;\pagestyle{empty}&#10;\begin{document}&#10;&#10;\begin{enumerate}&#10;    \item $A^i(\rho) = \frac{1}{\sqrt{2\pi\sigma^2}}\exp\left(\frac{-(\rho-\mu)^2}{2\sigma^2}\right)$&#10;    &#10;    \item $A^i(\rho) = \frac{\sqrt{2}}{\sqrt{\pi}}\frac{\rho^2}{\sigma^3}\exp\left(\frac{-\rho^2}{2\sigma^2}\right)$&#10;\end{enumerate}&#10;&#10;\end{document}"/>
  <p:tag name="IGUANATEXSIZE" val="18"/>
  <p:tag name="IGUANATEXCURSOR" val="34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02.025"/>
  <p:tag name="OUTPUTTYPE" val="PNG"/>
  <p:tag name="IGUANATEXVERSION" val="161"/>
  <p:tag name="LATEXADDIN" val="\documentclass{article}&#10;\usepackage{amsmath}&#10;\usepackage{amssymb}&#10;\pagestyle{empty}&#10;\begin{document}&#10;&#10;Amp. $= 0.1,\, n/m = 6/1,\, \sigma = \sqrt{2}$&#10;&#10;\end{document}"/>
  <p:tag name="IGUANATEXSIZE" val="18"/>
  <p:tag name="IGUANATEXCURSOR" val="12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926.509"/>
  <p:tag name="OUTPUTTYPE" val="PNG"/>
  <p:tag name="IGUANATEXVERSION" val="161"/>
  <p:tag name="LATEXADDIN" val="\documentclass{article}&#10;\usepackage{amsmath}&#10;\usepackage{amssymb}&#10;\pagestyle{empty}&#10;\begin{document}&#10;&#10;Amp. $= 0.01,\, n/m = 12/2,\, \sigma = \sqrt{2}$&#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64.267"/>
  <p:tag name="OUTPUTTYPE" val="PNG"/>
  <p:tag name="IGUANATEXVERSION" val="161"/>
  <p:tag name="LATEXADDIN" val="\documentclass{article}&#10;\usepackage{amsmath}&#10;\usepackage{amssymb}&#10;\pagestyle{empty}&#10;\begin{document}&#10;&#10;Amp. $= 0.1,\, n/m = 18/3,\, \sigma = \sqrt{2}$&#10;&#10;\end{document}"/>
  <p:tag name="IGUANATEXSIZE" val="18"/>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5.362"/>
  <p:tag name="OUTPUTTYPE" val="PNG"/>
  <p:tag name="IGUANATEXVERSION" val="161"/>
  <p:tag name="LATEXADDIN" val="\documentclass{article}&#10;\usepackage{amsmath}&#10;\usepackage{amssymb}&#10;\pagestyle{empty}&#10;\begin{document}&#10;&#10;\begin{align*}&#10;   \mathcal{P}^{-n_s}(x^s) - \mathcal{P}^{n_u}(x^u)&#10;\end{align*}&#10;&#10;\end{document}"/>
  <p:tag name="IGUANATEXSIZE" val="18"/>
  <p:tag name="IGUANATEXCURSOR" val="16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1748.781"/>
  <p:tag name="OUTPUTTYPE" val="PNG"/>
  <p:tag name="IGUANATEXVERSION" val="161"/>
  <p:tag name="LATEXADDIN" val="\documentclass{article}&#10;\usepackage{amsmath}&#10;\usepackage{amssymb}&#10;\pagestyle{empty}&#10;\begin{document}&#10;&#10;\begin{align*}&#10;   x^s = x^\star+\varepsilon_s \textbf{e}_s \quad&#10;x^u = x^\star+\varepsilon_u \textbf{e}_u&#10;\end{align*}&#10;&#10;\end{document}"/>
  <p:tag name="IGUANATEXSIZE" val="18"/>
  <p:tag name="IGUANATEXCURSOR" val="166"/>
  <p:tag name="TRANSPARENCY" val="True"/>
  <p:tag name="LATEXENGINEID" val="0"/>
  <p:tag name="TEMPFOLDER" val="C:\Users\Ludovic\AppData\Roaming\Microsoft\AddIns\IguanaTex_tmp\"/>
  <p:tag name="LATEXFORMHEIGHT" val="309.75"/>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02.025"/>
  <p:tag name="OUTPUTTYPE" val="PNG"/>
  <p:tag name="IGUANATEXVERSION" val="161"/>
  <p:tag name="LATEXADDIN" val="\documentclass{article}&#10;\usepackage{amsmath}&#10;\usepackage{amssymb}&#10;\pagestyle{empty}&#10;\begin{document}&#10;&#10;Amp. $= 0.1,\, n/m = 6/1,\, \sigma = \sqrt{2}$&#10;&#10;\end{document}"/>
  <p:tag name="IGUANATEXSIZE" val="18"/>
  <p:tag name="IGUANATEXCURSOR" val="12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64.267"/>
  <p:tag name="OUTPUTTYPE" val="PNG"/>
  <p:tag name="IGUANATEXVERSION" val="161"/>
  <p:tag name="LATEXADDIN" val="\documentclass{article}&#10;\usepackage{amsmath}&#10;\usepackage{amssymb}&#10;\pagestyle{empty}&#10;\begin{document}&#10;&#10;Amp. $= 0.1,\, n/m = 18/3,\, \sigma = \sqrt{2}$&#10;&#10;\end{document}"/>
  <p:tag name="IGUANATEXSIZE" val="18"/>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5.362"/>
  <p:tag name="OUTPUTTYPE" val="PNG"/>
  <p:tag name="IGUANATEXVERSION" val="161"/>
  <p:tag name="LATEXADDIN" val="\documentclass{article}&#10;\usepackage{amsmath}&#10;\usepackage{amssymb}&#10;\pagestyle{empty}&#10;\begin{document}&#10;&#10;\begin{align*}&#10;   \mathcal{P}^{-n_s}(x^s) - \mathcal{P}^{n_u}(x^u)&#10;\end{align*}&#10;&#10;\end{document}"/>
  <p:tag name="IGUANATEXSIZE" val="18"/>
  <p:tag name="IGUANATEXCURSOR" val="16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91.7135"/>
  <p:tag name="OUTPUTTYPE" val="PNG"/>
  <p:tag name="IGUANATEXVERSION" val="161"/>
  <p:tag name="LATEXADDIN" val="\documentclass{article}&#10;\usepackage{amsmath}&#10;\usepackage{amssymb}&#10;\pagestyle{empty}&#10;\begin{document}&#10;&#10;\begin{align*}&#10;   \phi = 0&#10;\end{align*}&#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2320.21"/>
  <p:tag name="OUTPUTTYPE" val="PNG"/>
  <p:tag name="IGUANATEXVERSION" val="161"/>
  <p:tag name="LATEXADDIN" val="\documentclass{article}&#10;\usepackage{amsmath}&#10;\usepackage{amssymb}&#10;\pagestyle{empty}&#10;\begin{document}&#10;&#10;\begin{align*}&#10;   x^s = x^\star+\lambda_s^{i/n_h}\varepsilon_s^1 \textbf{e}_s &amp;\quad&#10;x^u = x^\star+\lambda_u^{i/n_h}\varepsilon_u^1 \textbf{e}_u\\&#10;&amp;\text{with}\quad i = 1,...,n_h&#10;\end{align*}&#10;&#10;\end{document}"/>
  <p:tag name="IGUANATEXSIZE" val="18"/>
  <p:tag name="IGUANATEXCURSOR" val="181"/>
  <p:tag name="TRANSPARENCY" val="True"/>
  <p:tag name="LATEXENGINEID" val="0"/>
  <p:tag name="TEMPFOLDER" val="C:\Users\Ludovic\AppData\Roaming\Microsoft\AddIns\IguanaTex_tmp\"/>
  <p:tag name="LATEXFORMHEIGHT" val="309.75"/>
  <p:tag name="LATEXFORMWIDTH" val="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864.267"/>
  <p:tag name="OUTPUTTYPE" val="PNG"/>
  <p:tag name="IGUANATEXVERSION" val="161"/>
  <p:tag name="LATEXADDIN" val="\documentclass{article}&#10;\usepackage{amsmath}&#10;\usepackage{amssymb}&#10;\pagestyle{empty}&#10;\begin{document}&#10;&#10;Amp. $= 0.1,\, n/m = 18/3,\, \sigma = \sqrt{2}$&#10;&#10;\end{document}"/>
  <p:tag name="IGUANATEXSIZE" val="18"/>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98803"/>
  <p:tag name="OUTPUTTYPE" val="PNG"/>
  <p:tag name="IGUANATEXVERSION" val="161"/>
  <p:tag name="LATEXADDIN" val="\documentclass{article}&#10;\usepackage{amsmath}&#10;\usepackage{amssymb}&#10;\pagestyle{empty}&#10;\begin{document}&#10;&#10;\begin{align*}&#10;   \varepsilon_s^1&#10;\end{align*}&#10;&#10;\end{document}"/>
  <p:tag name="IGUANATEXSIZE" val="18"/>
  <p:tag name="IGUANATEXCURSOR" val="135"/>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9.4863"/>
  <p:tag name="OUTPUTTYPE" val="PNG"/>
  <p:tag name="IGUANATEXVERSION" val="161"/>
  <p:tag name="LATEXADDIN" val="\documentclass{article}&#10;\usepackage{amsmath}&#10;\usepackage{amssymb}&#10;\pagestyle{empty}&#10;\begin{document}&#10;&#10;\begin{align*}&#10;   \varepsilon_u^1&#10;\end{align*}&#10;&#10;\end{document}"/>
  <p:tag name="IGUANATEXSIZE" val="18"/>
  <p:tag name="IGUANATEXCURSOR" val="13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730.409"/>
  <p:tag name="OUTPUTTYPE" val="PNG"/>
  <p:tag name="IGUANATEXVERSION" val="161"/>
  <p:tag name="LATEXADDIN" val="\documentclass{article}&#10;\usepackage{amsmath}&#10;\usepackage{amssymb}&#10;\pagestyle{empty}&#10;\begin{document}&#10;&#10;\begin{align*}&#10;   \nabla\times (x\,\textbf{e}_y) = 1 \quad\leftrightarrow\quad \Omega = dx\wedge dy = d(x dy) = d\alpha &#10;\end{align*}&#10;&#10;\end{document}"/>
  <p:tag name="IGUANATEXSIZE" val="14"/>
  <p:tag name="IGUANATEXCURSOR" val="221"/>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52.4184"/>
  <p:tag name="OUTPUTTYPE" val="PNG"/>
  <p:tag name="IGUANATEXVERSION" val="161"/>
  <p:tag name="LATEXADDIN" val="\documentclass{article}&#10;\usepackage{amsmath}&#10;\usepackage{amssymb}&#10;\pagestyle{empty}&#10;\begin{document}&#10;&#10;\begin{align*}&#10;   \partial R = \mathcal{U} - \mathcal{S} &#10;\end{align*}&#10;&#10;\end{document}"/>
  <p:tag name="IGUANATEXSIZE" val="14"/>
  <p:tag name="IGUANATEXCURSOR" val="15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972.254"/>
  <p:tag name="OUTPUTTYPE" val="PNG"/>
  <p:tag name="IGUANATEXVERSION" val="161"/>
  <p:tag name="LATEXADDIN" val="\documentclass{article}&#10;\usepackage{amsmath}&#10;\usepackage{amssymb}&#10;\pagestyle{empty}&#10;\begin{document}&#10;&#10;\begin{align*}&#10;   \mu(R) = \int_R \Omega = \int_{\partial R} \alpha = \int_{\mathcal{U}} \alpha - \int_{\mathcal{S}} \alpha&#10;\end{align*}&#10;&#10;\end{document}"/>
  <p:tag name="IGUANATEXSIZE" val="14"/>
  <p:tag name="IGUANATEXCURSOR" val="216"/>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77.615"/>
  <p:tag name="OUTPUTTYPE" val="PNG"/>
  <p:tag name="IGUANATEXVERSION" val="161"/>
  <p:tag name="LATEXADDIN" val="\documentclass{article}&#10;\usepackage{amsmath}&#10;\usepackage{amssymb}&#10;\pagestyle{empty}&#10;\begin{document}&#10;&#10;\begin{align*}&#10;   \partial\Sigma_{lobe} = \mathcal{P}(\gamma_0) +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2833.146"/>
  <p:tag name="OUTPUTTYPE" val="PNG"/>
  <p:tag name="IGUANATEXVERSION" val="161"/>
  <p:tag name="LATEXADDIN" val="\documentclass{article}&#10;\usepackage{amsmath}&#10;\usepackage{amssymb}&#10;\pagestyle{empty}&#10;\begin{document}&#10;&#10;\begin{align*}&#10;   \Phi_{lobe} = \int_{\Sigma_{lobe}} \textbf{B}\cdot\textbf{dS} = \int_{\Sigma_{lobe} + \Sigma_{ev}} \textbf{B}\cdot\textbf{dS} = \int_\Gamma \textbf{A}\cdot \textbf{dl}&#10;\end{align*}&#10;&#10;\end{document}"/>
  <p:tag name="IGUANATEXSIZE" val="18"/>
  <p:tag name="IGUANATEXCURSOR" val="287"/>
  <p:tag name="TRANSPARENCY" val="True"/>
  <p:tag name="LATEXENGINEID" val="0"/>
  <p:tag name="TEMPFOLDER" val="C:\Users\Ludovic\AppData\Roaming\Microsoft\AddIns\IguanaTex_tmp\"/>
  <p:tag name="LATEXFORMHEIGHT" val="465.75"/>
  <p:tag name="LATEXFORMWIDTH" val="570.7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2116.985"/>
  <p:tag name="OUTPUTTYPE" val="PNG"/>
  <p:tag name="IGUANATEXVERSION" val="161"/>
  <p:tag name="LATEXADDIN" val="\documentclass{article}&#10;\usepackage{amsmath}&#10;\usepackage{amssymb}&#10;\pagestyle{empty}&#10;\begin{document}&#10;&#10;\begin{align*}&#10;   \Phi_{lobe} = \int_{\Sigma_{lobe}} \textbf{B}\cdot\textbf{dS} = \int_{\mathcal{P}(\gamma_0)+\gamma_2} \textbf{A}\cdot \textbf{dl}&#10;\end{align*}&#10;&#10;\end{document}"/>
  <p:tag name="IGUANATEXSIZE" val="18"/>
  <p:tag name="IGUANATEXCURSOR" val="220"/>
  <p:tag name="TRANSPARENCY" val="True"/>
  <p:tag name="LATEXENGINEID" val="0"/>
  <p:tag name="TEMPFOLDER" val="C:\Users\Ludovic\AppData\Roaming\Microsoft\AddIns\IguanaTex_tmp\"/>
  <p:tag name="LATEXFORMHEIGHT" val="465.75"/>
  <p:tag name="LATEXFORMWIDTH" val="570.7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635.92"/>
  <p:tag name="OUTPUTTYPE" val="PNG"/>
  <p:tag name="IGUANATEXVERSION" val="161"/>
  <p:tag name="LATEXADDIN" val="\documentclass{article}&#10;\usepackage{amsmath}&#10;\pagestyle{empty}&#10;\begin{document}&#10;&#10;\begin{align*}&#10;    \begin{pmatrix}&#10;        R\\&#10;        Z&#10;    \end{pmatrix} \mapsto \mathcal{P}(R,\,Z) = \int_{\phi_i}^{\phi_i+T}\begin{pmatrix}&#10;        B^R/B^\phi\\&#10;        B^Z/B^\phi&#10;    \end{pmatrix}\,ds + \begin{pmatrix}&#10;        R\\&#10;        Z&#10;    \end{pmatrix}&#10;\end{align*}&#10;&#10;\end{document}"/>
  <p:tag name="IGUANATEXSIZE" val="18"/>
  <p:tag name="IGUANATEXCURSOR" val="26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1.2186"/>
  <p:tag name="OUTPUTTYPE" val="PNG"/>
  <p:tag name="IGUANATEXVERSION" val="161"/>
  <p:tag name="LATEXADDIN" val="\documentclass{article}&#10;\usepackage{amsmath}&#10;\usepackage{amssymb}&#10;\pagestyle{empty}&#10;\begin{document}&#10;&#10;\begin{align*}&#10;   \Sigma_{lobe}&#10;\end{align*}&#10;&#10;\end{document}"/>
  <p:tag name="IGUANATEXSIZE" val="14"/>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0&#10;\end{align*}&#10;&#10;\end{document}"/>
  <p:tag name="IGUANATEXSIZE" val="14"/>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2366"/>
  <p:tag name="OUTPUTTYPE" val="PNG"/>
  <p:tag name="IGUANATEXVERSION" val="161"/>
  <p:tag name="LATEXADDIN" val="\documentclass{article}&#10;\usepackage{amsmath}&#10;\usepackage{amssymb}&#10;\pagestyle{empty}&#10;\begin{document}&#10;&#10;\begin{align*}&#10;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9.4788"/>
  <p:tag name="OUTPUTTYPE" val="PNG"/>
  <p:tag name="IGUANATEXVERSION" val="161"/>
  <p:tag name="LATEXADDIN" val="\documentclass{article}&#10;\usepackage{amsmath}&#10;\usepackage{amssymb}&#10;\pagestyle{empty}&#10;\begin{document}&#10;&#10;\begin{align*}&#10;   W^s&#10;\end{align*}&#10;&#10;\end{document}"/>
  <p:tag name="IGUANATEXSIZE" val="14"/>
  <p:tag name="IGUANATEXCURSOR" val="12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82.9771"/>
  <p:tag name="OUTPUTTYPE" val="PNG"/>
  <p:tag name="IGUANATEXVERSION" val="161"/>
  <p:tag name="LATEXADDIN" val="\documentclass{article}&#10;\usepackage{amsmath}&#10;\usepackage{amssymb}&#10;\pagestyle{empty}&#10;\begin{document}&#10;&#10;\begin{align*}&#10;   W^u&#10;\end{align*}&#10;&#10;\end{document}"/>
  <p:tag name="IGUANATEXSIZE" val="14"/>
  <p:tag name="IGUANATEXCURSOR" val="12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OUTPUTTYPE" val="PNG"/>
  <p:tag name="IGUANATEXVERSION" val="161"/>
  <p:tag name="LATEXADDIN" val="\documentclass{article}&#10;\usepackage{amsmath}&#10;\usepackage{amssymb}&#10;\pagestyle{empty}&#10;\begin{document}&#10;&#10;\begin{align*}&#10;   \mathcal{P}(\gamma_0)&#10;\end{align*}&#10;&#10;\end{document}"/>
  <p:tag name="IGUANATEXSIZE" val="14"/>
  <p:tag name="IGUANATEXCURSOR" val="141"/>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1.2186"/>
  <p:tag name="OUTPUTTYPE" val="PNG"/>
  <p:tag name="IGUANATEXVERSION" val="161"/>
  <p:tag name="LATEXADDIN" val="\documentclass{article}&#10;\usepackage{amsmath}&#10;\usepackage{amssymb}&#10;\pagestyle{empty}&#10;\begin{document}&#10;&#10;\begin{align*}&#10;   \Sigma_{lobe}&#10;\end{align*}&#10;&#10;\end{document}"/>
  <p:tag name="IGUANATEXSIZE" val="14"/>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77.7278"/>
  <p:tag name="OUTPUTTYPE" val="PNG"/>
  <p:tag name="IGUANATEXVERSION" val="161"/>
  <p:tag name="LATEXADDIN" val="\documentclass{article}&#10;\usepackage{amsmath}&#10;\usepackage{amssymb}&#10;\pagestyle{empty}&#10;\begin{document}&#10;&#10;\begin{align*}&#10;   \Sigma_{ev}&#10;\end{align*}&#10;&#10;\end{document}"/>
  <p:tag name="IGUANATEXSIZE" val="14"/>
  <p:tag name="IGUANATEXCURSOR" val="130"/>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0&#10;\end{align*}&#10;&#10;\end{document}"/>
  <p:tag name="IGUANATEXSIZE" val="14"/>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4.237"/>
  <p:tag name="OUTPUTTYPE" val="PNG"/>
  <p:tag name="IGUANATEXVERSION" val="161"/>
  <p:tag name="LATEXADDIN" val="\documentclass{article}&#10;\usepackage{amsmath}&#10;\usepackage{amssymb}&#10;\pagestyle{empty}&#10;\begin{document}&#10;&#10;\begin{align*}&#10;   \gamma_1&#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84.7019"/>
  <p:tag name="ORIGINALWIDTH" val="2173.228"/>
  <p:tag name="OUTPUTTYPE" val="PNG"/>
  <p:tag name="IGUANATEXVERSION" val="161"/>
  <p:tag name="LATEXADDIN" val="\documentclass{article}&#10;\usepackage{amsmath}&#10;\usepackage{amssymb}&#10;\pagestyle{empty}&#10;\begin{document}&#10;&#10;\begin{align*}&#10;   \nabla\cdot\textbf{B} = 0 \implies \iint\limits_{A}\textbf{B}\cdot\textbf{dS} = \iint\limits_{\mathcal{P}(A)}\textbf{B}\cdot\textbf{dS}&#10;\end{align*}&#10;&#10;\end{document}"/>
  <p:tag name="IGUANATEXSIZE" val="14"/>
  <p:tag name="IGUANATEXCURSOR" val="22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2366"/>
  <p:tag name="OUTPUTTYPE" val="PNG"/>
  <p:tag name="IGUANATEXVERSION" val="161"/>
  <p:tag name="LATEXADDIN" val="\documentclass{article}&#10;\usepackage{amsmath}&#10;\usepackage{amssymb}&#10;\pagestyle{empty}&#10;\begin{document}&#10;&#10;\begin{align*}&#10;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4.237"/>
  <p:tag name="OUTPUTTYPE" val="PNG"/>
  <p:tag name="IGUANATEXVERSION" val="161"/>
  <p:tag name="LATEXADDIN" val="\documentclass{article}&#10;\usepackage{amsmath}&#10;\usepackage{amssymb}&#10;\pagestyle{empty}&#10;\begin{document}&#10;&#10;\begin{align*}&#10;   \gamma_1&#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3&#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3&#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9.4788"/>
  <p:tag name="OUTPUTTYPE" val="PNG"/>
  <p:tag name="IGUANATEXVERSION" val="161"/>
  <p:tag name="LATEXADDIN" val="\documentclass{article}&#10;\usepackage{amsmath}&#10;\usepackage{amssymb}&#10;\pagestyle{empty}&#10;\begin{document}&#10;&#10;\begin{align*}&#10;   W^s&#10;\end{align*}&#10;&#10;\end{document}"/>
  <p:tag name="IGUANATEXSIZE" val="14"/>
  <p:tag name="IGUANATEXCURSOR" val="12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82.9771"/>
  <p:tag name="OUTPUTTYPE" val="PNG"/>
  <p:tag name="IGUANATEXVERSION" val="161"/>
  <p:tag name="LATEXADDIN" val="\documentclass{article}&#10;\usepackage{amsmath}&#10;\usepackage{amssymb}&#10;\pagestyle{empty}&#10;\begin{document}&#10;&#10;\begin{align*}&#10;   W^u&#10;\end{align*}&#10;&#10;\end{document}"/>
  <p:tag name="IGUANATEXSIZE" val="14"/>
  <p:tag name="IGUANATEXCURSOR" val="12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OUTPUTTYPE" val="PNG"/>
  <p:tag name="IGUANATEXVERSION" val="161"/>
  <p:tag name="LATEXADDIN" val="\documentclass{article}&#10;\usepackage{amsmath}&#10;\usepackage{amssymb}&#10;\pagestyle{empty}&#10;\begin{document}&#10;&#10;\begin{align*}&#10;   \mathcal{P}(\gamma_0)&#10;\end{align*}&#10;&#10;\end{document}"/>
  <p:tag name="IGUANATEXSIZE" val="14"/>
  <p:tag name="IGUANATEXCURSOR" val="141"/>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441.6948"/>
  <p:tag name="OUTPUTTYPE" val="PNG"/>
  <p:tag name="IGUANATEXVERSION" val="161"/>
  <p:tag name="LATEXADDIN" val="\documentclass{article}&#10;\usepackage{amsmath}&#10;\usepackage{amssymb}&#10;\pagestyle{empty}&#10;\begin{document}&#10;&#10;Forward&#10;&#10;\end{document}"/>
  <p:tag name="IGUANATEXSIZE" val="18"/>
  <p:tag name="IGUANATEXCURSOR" val="10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7.934"/>
  <p:tag name="OUTPUTTYPE" val="PNG"/>
  <p:tag name="IGUANATEXVERSION" val="161"/>
  <p:tag name="LATEXADDIN" val="\documentclass{article}&#10;\usepackage{amsmath}&#10;\usepackage{amssymb}&#10;\pagestyle{empty}&#10;\begin{document}&#10;&#10;Backward&#10;&#10;\end{document}"/>
  <p:tag name="IGUANATEXSIZE" val="18"/>
  <p:tag name="IGUANATEXCURSOR" val="110"/>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9.4788"/>
  <p:tag name="OUTPUTTYPE" val="PNG"/>
  <p:tag name="IGUANATEXVERSION" val="161"/>
  <p:tag name="LATEXADDIN" val="\documentclass{article}&#10;\usepackage{amsmath}&#10;\usepackage{amssymb}&#10;\pagestyle{empty}&#10;\begin{document}&#10;&#10;\begin{align*}&#10;   W^s&#10;\end{align*}&#10;&#10;\end{document}"/>
  <p:tag name="IGUANATEXSIZE" val="14"/>
  <p:tag name="IGUANATEXCURSOR" val="12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868.3914"/>
  <p:tag name="OUTPUTTYPE" val="PNG"/>
  <p:tag name="IGUANATEXVERSION" val="161"/>
  <p:tag name="LATEXADDIN" val="\documentclass{article}&#10;\usepackage{amsmath}&#10;\usepackage{amssymb}&#10;\pagestyle{empty}&#10;\begin{document}&#10;&#10;\begin{align*}&#10;   d\Omega = B^\phi dr\wedge dz&#10;\end{align*}&#10;&#10;\end{document}"/>
  <p:tag name="IGUANATEXSIZE" val="14"/>
  <p:tag name="IGUANATEXCURSOR" val="13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82.9771"/>
  <p:tag name="OUTPUTTYPE" val="PNG"/>
  <p:tag name="IGUANATEXVERSION" val="161"/>
  <p:tag name="LATEXADDIN" val="\documentclass{article}&#10;\usepackage{amsmath}&#10;\usepackage{amssymb}&#10;\pagestyle{empty}&#10;\begin{document}&#10;&#10;\begin{align*}&#10;   W^u&#10;\end{align*}&#10;&#10;\end{document}"/>
  <p:tag name="IGUANATEXSIZE" val="14"/>
  <p:tag name="IGUANATEXCURSOR" val="12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0&#10;\end{align*}&#10;&#10;\end{document}"/>
  <p:tag name="IGUANATEXSIZE" val="14"/>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2366"/>
  <p:tag name="OUTPUTTYPE" val="PNG"/>
  <p:tag name="IGUANATEXVERSION" val="161"/>
  <p:tag name="LATEXADDIN" val="\documentclass{article}&#10;\usepackage{amsmath}&#10;\usepackage{amssymb}&#10;\pagestyle{empty}&#10;\begin{document}&#10;&#10;\begin{align*}&#10;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2330.709"/>
  <p:tag name="OUTPUTTYPE" val="PNG"/>
  <p:tag name="IGUANATEXVERSION" val="161"/>
  <p:tag name="LATEXADDIN" val="\documentclass{article}&#10;\usepackage{amsmath}&#10;\usepackage{amssymb}&#10;\pagestyle{empty}&#10;\begin{document}&#10;&#10;\begin{align*}&#10;   \Phi_{lobe} = \int_\Sigma \textbf{B}\cdot\textbf{dS} \approx \vert\Sigma\vert \tilde{B}^\phi \quad \tilde{B}^\phi \simeq -14.262&#10;\end{align*}&#10;&#10;\end{document}"/>
  <p:tag name="IGUANATEXSIZE" val="14"/>
  <p:tag name="IGUANATEXCURSOR" val="248"/>
  <p:tag name="TRANSPARENCY" val="True"/>
  <p:tag name="LATEXENGINEID" val="0"/>
  <p:tag name="TEMPFOLDER" val="C:\Users\Ludovic\AppData\Roaming\Microsoft\AddIns\IguanaTex_tmp\"/>
  <p:tag name="LATEXFORMHEIGHT" val="325.5"/>
  <p:tag name="LATEXFORMWIDTH" val="38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491.938"/>
  <p:tag name="OUTPUTTYPE" val="PNG"/>
  <p:tag name="IGUANATEXVERSION" val="161"/>
  <p:tag name="LATEXADDIN" val="\documentclass{article}&#10;\usepackage{amsmath}&#10;\usepackage{amssymb}&#10;\pagestyle{empty}&#10;\begin{document}&#10;&#10;\begin{align*}&#10;   \vert\Sigma\vert \simeq 2.9439\cdot 10^{-2} \implies \Phi_{lobe} \simeq  -4.198\cdot 10^{-1}&#10;\end{align*}&#10;&#10;\end{document}"/>
  <p:tag name="IGUANATEXSIZE" val="18"/>
  <p:tag name="IGUANATEXCURSOR" val="199"/>
  <p:tag name="TRANSPARENCY" val="True"/>
  <p:tag name="LATEXENGINEID" val="0"/>
  <p:tag name="TEMPFOLDER" val="C:\Users\Ludovic\AppData\Roaming\Microsoft\AddIns\IguanaTex_tmp\"/>
  <p:tag name="LATEXFORMHEIGHT" val="320"/>
  <p:tag name="LATEXFORMWIDTH" val="413.25"/>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428.947"/>
  <p:tag name="OUTPUTTYPE" val="PNG"/>
  <p:tag name="IGUANATEXVERSION" val="161"/>
  <p:tag name="LATEXADDIN" val="\documentclass{article}&#10;\usepackage{amsmath}&#10;\usepackage{amssymb}&#10;\pagestyle{empty}&#10;\begin{document}&#10;&#10;\begin{align*}&#10;   \vert\Sigma\vert \simeq 2.728\cdot 10^{-2} \implies \Phi_{lobe} \simeq  -3.890\cdot 10^{-1}&#10;\end{align*}&#10;&#10;\end{document}"/>
  <p:tag name="IGUANATEXSIZE" val="18"/>
  <p:tag name="IGUANATEXCURSOR" val="198"/>
  <p:tag name="TRANSPARENCY" val="True"/>
  <p:tag name="LATEXENGINEID" val="0"/>
  <p:tag name="TEMPFOLDER" val="C:\Users\Ludovic\AppData\Roaming\Microsoft\AddIns\IguanaTex_tmp\"/>
  <p:tag name="LATEXFORMHEIGHT" val="320"/>
  <p:tag name="LATEXFORMWIDTH" val="413.2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612.6734"/>
  <p:tag name="ORIGINALWIDTH" val="2316.46"/>
  <p:tag name="OUTPUTTYPE" val="PNG"/>
  <p:tag name="IGUANATEXVERSION" val="161"/>
  <p:tag name="LATEXADDIN" val="\documentclass{article}&#10;\usepackage{amsmath}&#10;\usepackage{amssymb}&#10;\pagestyle{empty}&#10;\begin{document}&#10;&#10;\begin{table}&#10;\begin{tabular}{c|c|c}&#10;&amp; inner &amp; outer\\ &#10;\hline Turnstile flux [$10^{-4}$] &amp; 4.17 &amp; 29.47\\&#10;\hline Relative $\text{Err}_{estim}$ &amp; 0.106 &amp; 0.004\\&#10;\hline Sum of turnstiles [$10^{-5}$] &amp; 0.0 &amp; -2.3\\&#10;\end{tabular}&#10;\end{table}&#10;\end{document}"/>
  <p:tag name="IGUANATEXSIZE" val="14"/>
  <p:tag name="IGUANATEXCURSOR" val="208"/>
  <p:tag name="TRANSPARENCY" val="True"/>
  <p:tag name="LATEXENGINEID" val="0"/>
  <p:tag name="TEMPFOLDER" val="C:\Users\Ludovic\AppData\Roaming\Microsoft\AddIns\IguanaTex_tmp\"/>
  <p:tag name="LATEXFORMHEIGHT" val="320"/>
  <p:tag name="LATEXFORMWIDTH" val="520.5"/>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6.1942"/>
  <p:tag name="OUTPUTTYPE" val="PNG"/>
  <p:tag name="IGUANATEXVERSION" val="161"/>
  <p:tag name="LATEXADDIN" val="\documentclass{article}&#10;\usepackage{amsmath}&#10;\usepackage{amssymb}&#10;\pagestyle{empty}&#10;\begin{document}&#10;&#10;\begin{align*}&#10;   \iota = 6/12&#10;\end{align*}&#10;&#10;\end{document}"/>
  <p:tag name="IGUANATEXSIZE" val="18"/>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6.1942"/>
  <p:tag name="OUTPUTTYPE" val="PNG"/>
  <p:tag name="IGUANATEXVERSION" val="161"/>
  <p:tag name="LATEXADDIN" val="\documentclass{article}&#10;\usepackage{amsmath}&#10;\usepackage{amssymb}&#10;\pagestyle{empty}&#10;\begin{document}&#10;&#10;\begin{align*}&#10;   \iota = 3/12&#10;\end{align*}&#10;&#10;\end{document}"/>
  <p:tag name="IGUANATEXSIZE" val="18"/>
  <p:tag name="IGUANATEXCURSOR" val="12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91.7135"/>
  <p:tag name="OUTPUTTYPE" val="PNG"/>
  <p:tag name="IGUANATEXVERSION" val="161"/>
  <p:tag name="LATEXADDIN" val="\documentclass{article}&#10;\usepackage{amsmath}&#10;\usepackage{amssymb}&#10;\pagestyle{empty}&#10;\begin{document}&#10;&#10;\begin{align*}&#10;   \phi = 0&#10;\end{align*}&#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665.9167"/>
  <p:tag name="OUTPUTTYPE" val="PNG"/>
  <p:tag name="IGUANATEXVERSION" val="161"/>
  <p:tag name="LATEXADDIN" val="\documentclass{article}&#10;\usepackage{amsmath}&#10;\pagestyle{empty}&#10;\begin{document}&#10;&#10;\begin{align*}&#10;    \mathcal{P}^{k}(x^\star) = x^\star&#10;\end{align*}&#10;&#10;\end{document}"/>
  <p:tag name="IGUANATEXSIZE" val="18"/>
  <p:tag name="IGUANATEXCURSOR" val="114"/>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629.1713"/>
  <p:tag name="ORIGINALWIDTH" val="3019.123"/>
  <p:tag name="OUTPUTTYPE" val="PNG"/>
  <p:tag name="IGUANATEXVERSION" val="161"/>
  <p:tag name="LATEXADDIN" val="\documentclass{article}&#10;\usepackage{amsmath}&#10;\usepackage{amssymb}&#10;\usepackage[table]{xcolor}&#10;\pagestyle{empty}&#10;\begin{document}&#10;&#10;\begin{table}&#10;\begin{tabular}{c|c|c}&#10;configuration &amp; $\Phi_{inner}/\tilde{B}_0^\phi$ &amp; $\Phi_{outer}/\tilde{B}_0^\phi$\\ &#10;\hline Q-0229079 [$10^{-5}$] &amp;  1.66 &amp; 2.29\\&#10;\hline Q-0928241 [$10^{-4}$] &amp; \color{red} 6.43 &amp; \color{red} 4.43\\&#10;\hline W7X-GYM00-1750 [$10^{-6}$] &amp; 8.15 &amp; 629.97\\&#10;\end{tabular}&#10;\end{table}&#10;\end{document}"/>
  <p:tag name="IGUANATEXSIZE" val="14"/>
  <p:tag name="IGUANATEXCURSOR" val="340"/>
  <p:tag name="TRANSPARENCY" val="True"/>
  <p:tag name="LATEXENGINEID" val="0"/>
  <p:tag name="TEMPFOLDER" val="C:\Users\Ludovic\AppData\Roaming\Microsoft\AddIns\IguanaTex_tmp\"/>
  <p:tag name="LATEXFORMHEIGHT" val="320"/>
  <p:tag name="LATEXFORMWIDTH" val="520.5"/>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61.6797"/>
  <p:tag name="OUTPUTTYPE" val="PNG"/>
  <p:tag name="IGUANATEXVERSION" val="161"/>
  <p:tag name="LATEXADDIN" val="\documentclass{article}&#10;\usepackage{amsmath}&#10;\usepackage{amssymb}&#10;\pagestyle{empty}&#10;\begin{document}&#10;&#10;Q-0229079&#10;&#10;\end{document}"/>
  <p:tag name="IGUANATEXSIZE" val="18"/>
  <p:tag name="IGUANATEXCURSOR" val="10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57.1803"/>
  <p:tag name="OUTPUTTYPE" val="PNG"/>
  <p:tag name="IGUANATEXVERSION" val="161"/>
  <p:tag name="LATEXADDIN" val="\documentclass{article}&#10;\usepackage{amsmath}&#10;\usepackage{amssymb}&#10;\pagestyle{empty}&#10;\begin{document}&#10;&#10;Q-0928241&#10;&#10;\end{document}"/>
  <p:tag name="IGUANATEXSIZE" val="18"/>
  <p:tag name="IGUANATEXCURSOR" val="111"/>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038.62"/>
  <p:tag name="OUTPUTTYPE" val="PNG"/>
  <p:tag name="IGUANATEXVERSION" val="161"/>
  <p:tag name="LATEXADDIN" val="\documentclass{article}&#10;\usepackage{amsmath}&#10;\usepackage{amssymb}&#10;\pagestyle{empty}&#10;\begin{document}&#10;&#10;W7X-GYM00-1750&#10;&#10;\end{document}"/>
  <p:tag name="IGUANATEXSIZE" val="18"/>
  <p:tag name="IGUANATEXCURSOR" val="10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441.6948"/>
  <p:tag name="OUTPUTTYPE" val="PNG"/>
  <p:tag name="IGUANATEXVERSION" val="161"/>
  <p:tag name="LATEXADDIN" val="\documentclass{article}&#10;\usepackage{amsmath}&#10;\usepackage{amssymb}&#10;\pagestyle{empty}&#10;\begin{document}&#10;&#10;Forward&#10;&#10;\end{document}"/>
  <p:tag name="IGUANATEXSIZE" val="18"/>
  <p:tag name="IGUANATEXCURSOR" val="109"/>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7.934"/>
  <p:tag name="OUTPUTTYPE" val="PNG"/>
  <p:tag name="IGUANATEXVERSION" val="161"/>
  <p:tag name="LATEXADDIN" val="\documentclass{article}&#10;\usepackage{amsmath}&#10;\usepackage{amssymb}&#10;\pagestyle{empty}&#10;\begin{document}&#10;&#10;Backward&#10;&#10;\end{document}"/>
  <p:tag name="IGUANATEXSIZE" val="18"/>
  <p:tag name="IGUANATEXCURSOR" val="110"/>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9.4788"/>
  <p:tag name="OUTPUTTYPE" val="PNG"/>
  <p:tag name="IGUANATEXVERSION" val="161"/>
  <p:tag name="LATEXADDIN" val="\documentclass{article}&#10;\usepackage{amsmath}&#10;\usepackage{amssymb}&#10;\pagestyle{empty}&#10;\begin{document}&#10;&#10;\begin{align*}&#10;   W^s&#10;\end{align*}&#10;&#10;\end{document}"/>
  <p:tag name="IGUANATEXSIZE" val="14"/>
  <p:tag name="IGUANATEXCURSOR" val="12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82.9771"/>
  <p:tag name="OUTPUTTYPE" val="PNG"/>
  <p:tag name="IGUANATEXVERSION" val="161"/>
  <p:tag name="LATEXADDIN" val="\documentclass{article}&#10;\usepackage{amsmath}&#10;\usepackage{amssymb}&#10;\pagestyle{empty}&#10;\begin{document}&#10;&#10;\begin{align*}&#10;   W^u&#10;\end{align*}&#10;&#10;\end{document}"/>
  <p:tag name="IGUANATEXSIZE" val="14"/>
  <p:tag name="IGUANATEXCURSOR" val="123"/>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9865"/>
  <p:tag name="OUTPUTTYPE" val="PNG"/>
  <p:tag name="IGUANATEXVERSION" val="161"/>
  <p:tag name="LATEXADDIN" val="\documentclass{article}&#10;\usepackage{amsmath}&#10;\usepackage{amssymb}&#10;\pagestyle{empty}&#10;\begin{document}&#10;&#10;\begin{align*}&#10;   \gamma_0&#10;\end{align*}&#10;&#10;\end{document}"/>
  <p:tag name="IGUANATEXSIZE" val="14"/>
  <p:tag name="IGUANATEXCURSOR" val="127"/>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07.2366"/>
  <p:tag name="OUTPUTTYPE" val="PNG"/>
  <p:tag name="IGUANATEXVERSION" val="161"/>
  <p:tag name="LATEXADDIN" val="\documentclass{article}&#10;\usepackage{amsmath}&#10;\usepackage{amssymb}&#10;\pagestyle{empty}&#10;\begin{document}&#10;&#10;\begin{align*}&#10;   \gamma_2&#10;\end{align*}&#10;&#10;\end{document}"/>
  <p:tag name="IGUANATEXSIZE" val="14"/>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91.7135"/>
  <p:tag name="OUTPUTTYPE" val="PNG"/>
  <p:tag name="IGUANATEXVERSION" val="161"/>
  <p:tag name="LATEXADDIN" val="\documentclass{article}&#10;\usepackage{amsmath}&#10;\usepackage{amssymb}&#10;\pagestyle{empty}&#10;\begin{document}&#10;&#10;\begin{align*}&#10;   \phi = 0&#10;\end{align*}&#10;&#10;\end{document}"/>
  <p:tag name="IGUANATEXSIZE" val="18"/>
  <p:tag name="IGUANATEXCURSOR" val="128"/>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1.2186"/>
  <p:tag name="OUTPUTTYPE" val="PNG"/>
  <p:tag name="IGUANATEXVERSION" val="161"/>
  <p:tag name="LATEXADDIN" val="\documentclass{article}&#10;\usepackage{amsmath}&#10;\usepackage{amssymb}&#10;\pagestyle{empty}&#10;\begin{document}&#10;&#10;\begin{align*}&#10;   \Sigma_{lobe}&#10;\end{align*}&#10;&#10;\end{document}"/>
  <p:tag name="IGUANATEXSIZE" val="14"/>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89.9138"/>
  <p:tag name="OUTPUTTYPE" val="PNG"/>
  <p:tag name="IGUANATEXVERSION" val="161"/>
  <p:tag name="LATEXADDIN" val="\documentclass{article}&#10;\usepackage{amsmath}&#10;\usepackage{amssymb}&#10;\pagestyle{empty}&#10;\begin{document}&#10;&#10;\begin{align*}&#10;   n = 5, m = 4&#10;\end{align*}&#10;&#10;\end{document}"/>
  <p:tag name="IGUANATEXSIZE" val="18"/>
  <p:tag name="IGUANATEXCURSOR" val="132"/>
  <p:tag name="TRANSPARENCY" val="True"/>
  <p:tag name="LATEXENGINEID" val="0"/>
  <p:tag name="TEMPFOLDER" val="C:\Users\Ludovic\AppData\Roaming\Microsoft\AddIns\IguanaTex_tmp\"/>
  <p:tag name="LATEXFORMHEIGHT" val="320"/>
  <p:tag name="LATEXFORMWIDTH" val="385"/>
  <p:tag name="LATEXFORMWRAP" val="True"/>
  <p:tag name="BITMAPVECTOR" val="0"/>
</p:tagLst>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Office</Template>
  <TotalTime>0</TotalTime>
  <Words>3465</Words>
  <Application>Microsoft Office PowerPoint</Application>
  <PresentationFormat>On-screen Show (16:9)</PresentationFormat>
  <Paragraphs>549</Paragraphs>
  <Slides>43</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Aptos</vt:lpstr>
      <vt:lpstr>Arial</vt:lpstr>
      <vt:lpstr>Calibri</vt:lpstr>
      <vt:lpstr>Cambria Math</vt:lpstr>
      <vt:lpstr>Computing modern</vt:lpstr>
      <vt:lpstr>Franklin Gothic Demi Cond</vt:lpstr>
      <vt:lpstr>Wingdings</vt:lpstr>
      <vt:lpstr>Thème Office</vt:lpstr>
      <vt:lpstr>Using Meiss’s action principle to quantify stochasticity in the stellarator edge</vt:lpstr>
      <vt:lpstr>There are different divertor concepts with more or less chaos</vt:lpstr>
      <vt:lpstr>Chaotic configurations in W7X revealed by tweaking the currents </vt:lpstr>
      <vt:lpstr>Poincare map sends points from ϕ_i to ϕ_i+T and conserves the flux of B</vt:lpstr>
      <vt:lpstr>Fixed points of P^m are O/X points of  ι=n/m magnetic islands</vt:lpstr>
      <vt:lpstr>Separatrix of an island can break and indicates Chaos by brokeness</vt:lpstr>
      <vt:lpstr>Hyperbolic fixed points have a stable and unstable manifold</vt:lpstr>
      <vt:lpstr>Unstable and stable manifold create a tangle structure when choatic</vt:lpstr>
      <vt:lpstr>Intersection of W^s and W^u are homo/hetero-clinic points</vt:lpstr>
      <vt:lpstr>Points in the intersection exit or enter the resonance zone</vt:lpstr>
      <vt:lpstr>Trellis structure and turnstile behaviour explain why the brokeness is linked to chaos</vt:lpstr>
      <vt:lpstr>Introducing an analyitic high aspect ratio tokamak equilibrium</vt:lpstr>
      <vt:lpstr>Adding the field of a circular current loop to create an X-point</vt:lpstr>
      <vt:lpstr>Adding perturbations  </vt:lpstr>
      <vt:lpstr>Poincare sections of the ToyTok with perturbations </vt:lpstr>
      <vt:lpstr>Tracing the manifold for the poincare map </vt:lpstr>
      <vt:lpstr>Finding a homoclinic point by searching for a root </vt:lpstr>
      <vt:lpstr>Some ToyTok configuration have more than two homo/hetero-clinic points</vt:lpstr>
      <vt:lpstr>Using the same algorithm with different initial guess to find the other homoclincs</vt:lpstr>
      <vt:lpstr>Meiss’s action principle provides a way to calculate the turnstile area for the standard map</vt:lpstr>
      <vt:lpstr>Turnstile flux is computed by integrating A along a specific path</vt:lpstr>
      <vt:lpstr>Recursively applying the map reduces the remaining integrals to zero</vt:lpstr>
      <vt:lpstr>The calculation of the turnstile flux converges</vt:lpstr>
      <vt:lpstr>Turnstile flux value is verified by simple approximations</vt:lpstr>
      <vt:lpstr>Amplitude scan</vt:lpstr>
      <vt:lpstr>For islands the manifolds link different fixed points and have inner and outer turnstiles</vt:lpstr>
      <vt:lpstr>QUASR, an open source database of stellarartors</vt:lpstr>
      <vt:lpstr>QUASR #0229079  </vt:lpstr>
      <vt:lpstr>QUASR #0229079 </vt:lpstr>
      <vt:lpstr>QUASR #0928241</vt:lpstr>
      <vt:lpstr>QUASR #0928241</vt:lpstr>
      <vt:lpstr>Back on W7X-GYM00-1750  to caculate the turnstile flux</vt:lpstr>
      <vt:lpstr>Connection lenght is explained by the turnstile</vt:lpstr>
      <vt:lpstr>Stochastic transport due to difference between inner and outer turnstiles</vt:lpstr>
      <vt:lpstr>Next steps</vt:lpstr>
      <vt:lpstr>Wrapping things up</vt:lpstr>
      <vt:lpstr>Linear regime lower bound</vt:lpstr>
      <vt:lpstr>Finding many clinic points is a hard problem in general</vt:lpstr>
      <vt:lpstr>Link between the flow map determinant and the divergence free field</vt:lpstr>
      <vt:lpstr>Floer Homology</vt:lpstr>
      <vt:lpstr>Action principle in detail for exact maps</vt:lpstr>
      <vt:lpstr>Flux form and the flux conservation</vt:lpstr>
      <vt:lpstr>Symplectic maps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ludovic rais</cp:lastModifiedBy>
  <cp:revision>503</cp:revision>
  <cp:lastPrinted>2019-06-19T13:21:30Z</cp:lastPrinted>
  <dcterms:created xsi:type="dcterms:W3CDTF">2019-04-02T06:24:35Z</dcterms:created>
  <dcterms:modified xsi:type="dcterms:W3CDTF">2024-06-17T12:08:25Z</dcterms:modified>
</cp:coreProperties>
</file>